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98" r:id="rId4"/>
    <p:sldId id="258" r:id="rId5"/>
    <p:sldId id="259" r:id="rId6"/>
    <p:sldId id="300" r:id="rId7"/>
    <p:sldId id="301" r:id="rId8"/>
    <p:sldId id="302" r:id="rId9"/>
    <p:sldId id="281" r:id="rId10"/>
    <p:sldId id="303" r:id="rId11"/>
    <p:sldId id="304" r:id="rId12"/>
    <p:sldId id="262" r:id="rId13"/>
    <p:sldId id="289" r:id="rId14"/>
    <p:sldId id="290" r:id="rId15"/>
    <p:sldId id="292" r:id="rId16"/>
    <p:sldId id="291" r:id="rId17"/>
    <p:sldId id="293" r:id="rId18"/>
    <p:sldId id="294" r:id="rId19"/>
    <p:sldId id="307" r:id="rId20"/>
    <p:sldId id="263" r:id="rId21"/>
    <p:sldId id="287" r:id="rId22"/>
    <p:sldId id="335" r:id="rId23"/>
    <p:sldId id="295" r:id="rId24"/>
    <p:sldId id="305" r:id="rId25"/>
    <p:sldId id="282" r:id="rId26"/>
    <p:sldId id="261" r:id="rId27"/>
    <p:sldId id="283" r:id="rId28"/>
    <p:sldId id="288" r:id="rId29"/>
    <p:sldId id="306" r:id="rId30"/>
    <p:sldId id="316" r:id="rId31"/>
    <p:sldId id="297" r:id="rId32"/>
    <p:sldId id="313" r:id="rId33"/>
    <p:sldId id="317" r:id="rId34"/>
    <p:sldId id="311" r:id="rId35"/>
    <p:sldId id="284" r:id="rId36"/>
    <p:sldId id="314" r:id="rId37"/>
    <p:sldId id="321" r:id="rId38"/>
    <p:sldId id="322" r:id="rId39"/>
    <p:sldId id="325" r:id="rId40"/>
    <p:sldId id="324" r:id="rId41"/>
    <p:sldId id="326" r:id="rId42"/>
    <p:sldId id="266" r:id="rId43"/>
    <p:sldId id="267" r:id="rId44"/>
    <p:sldId id="268" r:id="rId45"/>
    <p:sldId id="269" r:id="rId46"/>
    <p:sldId id="270" r:id="rId47"/>
    <p:sldId id="327" r:id="rId48"/>
    <p:sldId id="328" r:id="rId49"/>
    <p:sldId id="271" r:id="rId50"/>
    <p:sldId id="329" r:id="rId51"/>
    <p:sldId id="333" r:id="rId52"/>
    <p:sldId id="330" r:id="rId53"/>
    <p:sldId id="331" r:id="rId54"/>
    <p:sldId id="332" r:id="rId55"/>
  </p:sldIdLst>
  <p:sldSz cx="9144000" cy="5143500" type="screen16x9"/>
  <p:notesSz cx="6858000" cy="9144000"/>
  <p:embeddedFontLst>
    <p:embeddedFont>
      <p:font typeface="Alata" panose="020B0604020202020204" charset="0"/>
      <p:regular r:id="rId57"/>
    </p:embeddedFont>
    <p:embeddedFont>
      <p:font typeface="Questrial" panose="020B0604020202020204" charset="0"/>
      <p:regular r:id="rId58"/>
    </p:embeddedFont>
    <p:embeddedFont>
      <p:font typeface="Raleway" panose="020B0604020202020204" charset="0"/>
      <p:regular r:id="rId59"/>
      <p:bold r:id="rId60"/>
      <p:italic r:id="rId61"/>
      <p:boldItalic r:id="rId62"/>
    </p:embeddedFont>
    <p:embeddedFont>
      <p:font typeface="Raleway Black" panose="020B0604020202020204" charset="0"/>
      <p:bold r:id="rId63"/>
      <p:boldItalic r:id="rId64"/>
    </p:embeddedFont>
    <p:embeddedFont>
      <p:font typeface="Raleway SemiBold" panose="020B0604020202020204" charset="0"/>
      <p:regular r:id="rId65"/>
      <p:bold r:id="rId66"/>
      <p:italic r:id="rId67"/>
      <p:boldItalic r:id="rId68"/>
    </p:embeddedFont>
    <p:embeddedFont>
      <p:font typeface="Raleway Thin"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64" autoAdjust="0"/>
  </p:normalViewPr>
  <p:slideViewPr>
    <p:cSldViewPr snapToGrid="0">
      <p:cViewPr varScale="1">
        <p:scale>
          <a:sx n="84" d="100"/>
          <a:sy n="84" d="100"/>
        </p:scale>
        <p:origin x="1426"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584abb4ca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584abb4ca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lang="en-US" dirty="0"/>
          </a:p>
        </p:txBody>
      </p:sp>
    </p:spTree>
    <p:extLst>
      <p:ext uri="{BB962C8B-B14F-4D97-AF65-F5344CB8AC3E}">
        <p14:creationId xmlns:p14="http://schemas.microsoft.com/office/powerpoint/2010/main" val="418035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b8d5eef07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6b8d5eef07_2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200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baseline="0" dirty="0">
                <a:solidFill>
                  <a:srgbClr val="000000"/>
                </a:solidFill>
                <a:latin typeface="Arial"/>
                <a:ea typeface="Arial"/>
                <a:cs typeface="Arial"/>
                <a:sym typeface="Arial"/>
              </a:rPr>
              <a:t>Pix2pix is a supervised image-to-image translation model that uses conditional GANs to learn a function to map input image to output image. </a:t>
            </a:r>
            <a:r>
              <a:rPr lang="en-IN" sz="1100" b="0" i="0" u="none" strike="noStrike" cap="none" baseline="0" dirty="0">
                <a:solidFill>
                  <a:srgbClr val="000000"/>
                </a:solidFill>
                <a:latin typeface="Arial"/>
                <a:ea typeface="Arial"/>
                <a:cs typeface="Arial"/>
                <a:sym typeface="Arial"/>
              </a:rPr>
              <a:t>It consists of two components </a:t>
            </a:r>
            <a:r>
              <a:rPr lang="en-IN" sz="1100" b="0" i="0" u="none" strike="noStrike" cap="none" baseline="0" dirty="0" err="1">
                <a:solidFill>
                  <a:srgbClr val="000000"/>
                </a:solidFill>
                <a:latin typeface="Arial"/>
                <a:ea typeface="Arial"/>
                <a:cs typeface="Arial"/>
                <a:sym typeface="Arial"/>
              </a:rPr>
              <a:t>i</a:t>
            </a:r>
            <a:r>
              <a:rPr lang="en-IN" sz="1100" b="0" i="0" u="none" strike="noStrike" cap="none" baseline="0" dirty="0">
                <a:solidFill>
                  <a:srgbClr val="000000"/>
                </a:solidFill>
                <a:latin typeface="Arial"/>
                <a:ea typeface="Arial"/>
                <a:cs typeface="Arial"/>
                <a:sym typeface="Arial"/>
              </a:rPr>
              <a:t>) Generator and ii) Discriminator similar to the standard GAN as shown in figure. The generator transforms the input image to the target domain while the discriminator measures the similarity of the input image to image passed randomly either by generator or the real image and predicts the probability of the image being real.</a:t>
            </a:r>
            <a:endParaRPr dirty="0"/>
          </a:p>
        </p:txBody>
      </p:sp>
    </p:spTree>
    <p:extLst>
      <p:ext uri="{BB962C8B-B14F-4D97-AF65-F5344CB8AC3E}">
        <p14:creationId xmlns:p14="http://schemas.microsoft.com/office/powerpoint/2010/main" val="2390805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baseline="0" dirty="0" err="1">
                <a:solidFill>
                  <a:srgbClr val="000000"/>
                </a:solidFill>
                <a:latin typeface="Arial"/>
                <a:ea typeface="Arial"/>
                <a:cs typeface="Arial"/>
                <a:sym typeface="Arial"/>
              </a:rPr>
              <a:t>CycleGAN</a:t>
            </a:r>
            <a:r>
              <a:rPr lang="en-US" sz="1100" b="0" i="0" u="none" strike="noStrike" cap="none" baseline="0" dirty="0">
                <a:solidFill>
                  <a:srgbClr val="000000"/>
                </a:solidFill>
                <a:latin typeface="Arial"/>
                <a:ea typeface="Arial"/>
                <a:cs typeface="Arial"/>
                <a:sym typeface="Arial"/>
              </a:rPr>
              <a:t> is an unsupervised method for training image-to-image translation models.</a:t>
            </a:r>
            <a:r>
              <a:rPr lang="en-IN" sz="1100" b="0" i="0" u="none" strike="noStrike" cap="none" baseline="0" dirty="0">
                <a:solidFill>
                  <a:srgbClr val="000000"/>
                </a:solidFill>
                <a:latin typeface="Arial"/>
                <a:ea typeface="Arial"/>
                <a:cs typeface="Arial"/>
                <a:sym typeface="Arial"/>
              </a:rPr>
              <a:t> They learn the characteristics and styles from an image collection of source domain and translates it to the target domain in absence of paired data. The need for one to one mapping is eliminated by transforming the image from source domain to target domain and then back to the source domain just like translating a sentence from English to German and from German to English.</a:t>
            </a:r>
            <a:endParaRPr dirty="0"/>
          </a:p>
        </p:txBody>
      </p:sp>
    </p:spTree>
    <p:extLst>
      <p:ext uri="{BB962C8B-B14F-4D97-AF65-F5344CB8AC3E}">
        <p14:creationId xmlns:p14="http://schemas.microsoft.com/office/powerpoint/2010/main" val="3699604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8281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61764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3640048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4230630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2160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583f486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583f486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f49040d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f49040d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f49040d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f49040d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245548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f49040d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f49040d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dirty="0"/>
          </a:p>
        </p:txBody>
      </p:sp>
    </p:spTree>
    <p:extLst>
      <p:ext uri="{BB962C8B-B14F-4D97-AF65-F5344CB8AC3E}">
        <p14:creationId xmlns:p14="http://schemas.microsoft.com/office/powerpoint/2010/main" val="197364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584abb4ca_1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584abb4ca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1709060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b8d5eef07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6b8d5eef07_2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39327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endParaRPr dirty="0"/>
          </a:p>
        </p:txBody>
      </p:sp>
    </p:spTree>
    <p:extLst>
      <p:ext uri="{BB962C8B-B14F-4D97-AF65-F5344CB8AC3E}">
        <p14:creationId xmlns:p14="http://schemas.microsoft.com/office/powerpoint/2010/main" val="1640574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584abb4c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584abb4c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2380267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51517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b8d5eef07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6b8d5eef07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413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b8d5eef0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6b8d5eef07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1590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1847943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3319136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dirty="0"/>
          </a:p>
        </p:txBody>
      </p:sp>
    </p:spTree>
    <p:extLst>
      <p:ext uri="{BB962C8B-B14F-4D97-AF65-F5344CB8AC3E}">
        <p14:creationId xmlns:p14="http://schemas.microsoft.com/office/powerpoint/2010/main" val="3258232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236752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b8d5eef07_2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b8d5eef07_2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0093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701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9641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2770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0037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84abb4ca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584abb4ca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22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6b8d5eef07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6b8d5eef07_2_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220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57b5b97e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57b5b97e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377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bc6d1afd5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bc6d1afd5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dbd3b49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dbd3b49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d3b495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d3b495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584abb4c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584abb4c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0013a1293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0013a1293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0013a1293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0013a1293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4677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0013a1293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0013a1293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1656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584abb4c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584abb4c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57b5b97e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57b5b97e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1330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57b5b97e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57b5b97e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068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extLst>
      <p:ext uri="{BB962C8B-B14F-4D97-AF65-F5344CB8AC3E}">
        <p14:creationId xmlns:p14="http://schemas.microsoft.com/office/powerpoint/2010/main" val="20419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b8d5eef07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b8d5eef07_2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965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584abb4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584abb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endParaRPr dirty="0"/>
          </a:p>
        </p:txBody>
      </p:sp>
    </p:spTree>
    <p:extLst>
      <p:ext uri="{BB962C8B-B14F-4D97-AF65-F5344CB8AC3E}">
        <p14:creationId xmlns:p14="http://schemas.microsoft.com/office/powerpoint/2010/main" val="213592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s://github.com/GoogleCloudPlatform/cloud-vis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Thesis/Evaluation/Results.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aicompare/optical-character-recognition-ocr-which-solution-to-choose-cd4f829c4e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Thesis/Monster/pytorch-CycleGAN-and-pix2pix/results_mar24_300/mar24_300/test_latest/index.html" TargetMode="External"/><Relationship Id="rId2" Type="http://schemas.openxmlformats.org/officeDocument/2006/relationships/hyperlink" Target="real396/test_latest/index.html"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03800" y="949588"/>
            <a:ext cx="8520600" cy="157055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solidFill>
                  <a:srgbClr val="595959"/>
                </a:solidFill>
                <a:latin typeface="Questrial"/>
                <a:ea typeface="Questrial"/>
                <a:cs typeface="Questrial"/>
                <a:sym typeface="Questrial"/>
              </a:rPr>
              <a:t>Improving character recognition of engraved/embossed steel type plates using GAN generated Image</a:t>
            </a:r>
            <a:endParaRPr sz="3200" b="1" dirty="0">
              <a:solidFill>
                <a:srgbClr val="595959"/>
              </a:solidFill>
              <a:latin typeface="Questrial"/>
              <a:ea typeface="Questrial"/>
              <a:cs typeface="Questrial"/>
              <a:sym typeface="Questrial"/>
            </a:endParaRPr>
          </a:p>
        </p:txBody>
      </p:sp>
      <p:sp>
        <p:nvSpPr>
          <p:cNvPr id="55" name="Google Shape;55;p13"/>
          <p:cNvSpPr txBox="1"/>
          <p:nvPr/>
        </p:nvSpPr>
        <p:spPr>
          <a:xfrm>
            <a:off x="200872" y="2520138"/>
            <a:ext cx="8520600" cy="19594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solidFill>
                  <a:srgbClr val="F1C232"/>
                </a:solidFill>
                <a:latin typeface="Raleway"/>
                <a:ea typeface="Raleway"/>
                <a:cs typeface="Raleway"/>
                <a:sym typeface="Raleway"/>
              </a:rPr>
              <a:t>Master’s Thesis Defense</a:t>
            </a:r>
            <a:endParaRPr sz="1700" b="1" dirty="0">
              <a:solidFill>
                <a:srgbClr val="F1C232"/>
              </a:solidFill>
              <a:latin typeface="Raleway"/>
              <a:ea typeface="Raleway"/>
              <a:cs typeface="Raleway"/>
              <a:sym typeface="Raleway"/>
            </a:endParaRPr>
          </a:p>
          <a:p>
            <a:pPr marL="0" lvl="0" indent="0" algn="l" rtl="0">
              <a:spcBef>
                <a:spcPts val="0"/>
              </a:spcBef>
              <a:spcAft>
                <a:spcPts val="0"/>
              </a:spcAft>
              <a:buNone/>
            </a:pPr>
            <a:endParaRPr b="1" dirty="0">
              <a:solidFill>
                <a:srgbClr val="595959"/>
              </a:solidFill>
              <a:latin typeface="Raleway"/>
              <a:ea typeface="Raleway"/>
              <a:cs typeface="Raleway"/>
              <a:sym typeface="Raleway"/>
            </a:endParaRPr>
          </a:p>
          <a:p>
            <a:pPr marL="0" lvl="0" indent="0" algn="ctr" rtl="0">
              <a:spcBef>
                <a:spcPts val="0"/>
              </a:spcBef>
              <a:spcAft>
                <a:spcPts val="0"/>
              </a:spcAft>
              <a:buNone/>
            </a:pPr>
            <a:r>
              <a:rPr lang="en" b="1" dirty="0">
                <a:solidFill>
                  <a:schemeClr val="tx1"/>
                </a:solidFill>
                <a:latin typeface="Raleway"/>
                <a:ea typeface="Raleway"/>
                <a:cs typeface="Raleway"/>
                <a:sym typeface="Raleway"/>
              </a:rPr>
              <a:t>Kalaiselvan Panneerselvam</a:t>
            </a:r>
          </a:p>
          <a:p>
            <a:pPr marL="0" lvl="0" indent="0" algn="ctr" rtl="0">
              <a:spcBef>
                <a:spcPts val="0"/>
              </a:spcBef>
              <a:spcAft>
                <a:spcPts val="0"/>
              </a:spcAft>
              <a:buNone/>
            </a:pPr>
            <a:endParaRPr lang="en" b="1" dirty="0">
              <a:solidFill>
                <a:srgbClr val="999999"/>
              </a:solidFill>
              <a:latin typeface="Raleway"/>
              <a:ea typeface="Raleway"/>
              <a:cs typeface="Raleway"/>
              <a:sym typeface="Raleway"/>
            </a:endParaRPr>
          </a:p>
          <a:p>
            <a:pPr lvl="0" algn="ctr"/>
            <a:r>
              <a:rPr lang="en-GB" sz="1100" b="1" dirty="0">
                <a:solidFill>
                  <a:schemeClr val="tx1"/>
                </a:solidFill>
                <a:latin typeface="Raleway"/>
                <a:ea typeface="Raleway"/>
                <a:cs typeface="Raleway"/>
                <a:sym typeface="Raleway"/>
              </a:rPr>
              <a:t>Supervisors: Prof. Dr. Dr. Lars Schmidt-Thieme &amp; Lukas Brinkmeyer</a:t>
            </a:r>
          </a:p>
          <a:p>
            <a:pPr lvl="0" algn="ctr"/>
            <a:endParaRPr lang="en-GB" sz="1100" b="1" dirty="0">
              <a:solidFill>
                <a:schemeClr val="tx1"/>
              </a:solidFill>
              <a:latin typeface="Raleway"/>
              <a:ea typeface="Raleway"/>
              <a:cs typeface="Raleway"/>
              <a:sym typeface="Raleway"/>
            </a:endParaRPr>
          </a:p>
          <a:p>
            <a:pPr lvl="0" algn="ctr"/>
            <a:r>
              <a:rPr lang="en-GB" sz="1100" b="1" dirty="0">
                <a:solidFill>
                  <a:schemeClr val="tx1"/>
                </a:solidFill>
                <a:latin typeface="Raleway"/>
                <a:ea typeface="Raleway"/>
                <a:cs typeface="Raleway"/>
                <a:sym typeface="Raleway"/>
              </a:rPr>
              <a:t>External supervisor : Thomas Kessler</a:t>
            </a:r>
          </a:p>
          <a:p>
            <a:pPr marL="0" lvl="0" indent="0" algn="ctr" rtl="0">
              <a:spcBef>
                <a:spcPts val="0"/>
              </a:spcBef>
              <a:spcAft>
                <a:spcPts val="0"/>
              </a:spcAft>
              <a:buNone/>
            </a:pPr>
            <a:endParaRPr lang="en-GB" b="1" dirty="0">
              <a:solidFill>
                <a:srgbClr val="999999"/>
              </a:solidFill>
              <a:latin typeface="Raleway"/>
              <a:ea typeface="Raleway"/>
              <a:cs typeface="Raleway"/>
              <a:sym typeface="Raleway"/>
            </a:endParaRPr>
          </a:p>
          <a:p>
            <a:pPr marL="0" lvl="0" indent="0" algn="ctr" rtl="0">
              <a:spcBef>
                <a:spcPts val="0"/>
              </a:spcBef>
              <a:spcAft>
                <a:spcPts val="0"/>
              </a:spcAft>
              <a:buNone/>
            </a:pPr>
            <a:r>
              <a:rPr lang="en-GB" sz="1100" b="1" dirty="0">
                <a:solidFill>
                  <a:schemeClr val="tx1"/>
                </a:solidFill>
                <a:latin typeface="Raleway"/>
                <a:ea typeface="Raleway"/>
                <a:cs typeface="Raleway"/>
                <a:sym typeface="Raleway"/>
              </a:rPr>
              <a:t>August 18, 2020</a:t>
            </a:r>
            <a:endParaRPr sz="1100" b="1" dirty="0">
              <a:solidFill>
                <a:schemeClr val="tx1"/>
              </a:solidFill>
              <a:latin typeface="Raleway"/>
              <a:ea typeface="Raleway"/>
              <a:cs typeface="Raleway"/>
              <a:sym typeface="Raleway"/>
            </a:endParaRPr>
          </a:p>
          <a:p>
            <a:pPr marL="0" lvl="0" indent="0" algn="l" rtl="0">
              <a:spcBef>
                <a:spcPts val="0"/>
              </a:spcBef>
              <a:spcAft>
                <a:spcPts val="0"/>
              </a:spcAft>
              <a:buNone/>
            </a:pPr>
            <a:endParaRPr sz="1600" dirty="0">
              <a:solidFill>
                <a:srgbClr val="595959"/>
              </a:solidFill>
              <a:latin typeface="Raleway"/>
              <a:ea typeface="Raleway"/>
              <a:cs typeface="Raleway"/>
              <a:sym typeface="Raleway"/>
            </a:endParaRPr>
          </a:p>
        </p:txBody>
      </p:sp>
      <p:sp>
        <p:nvSpPr>
          <p:cNvPr id="56" name="Google Shape;56;p13"/>
          <p:cNvSpPr/>
          <p:nvPr/>
        </p:nvSpPr>
        <p:spPr>
          <a:xfrm>
            <a:off x="-7900" y="4857420"/>
            <a:ext cx="9144000" cy="324000"/>
          </a:xfrm>
          <a:prstGeom prst="rect">
            <a:avLst/>
          </a:prstGeom>
          <a:solidFill>
            <a:srgbClr val="EFEFEF"/>
          </a:solidFill>
          <a:ln>
            <a:noFill/>
          </a:ln>
        </p:spPr>
        <p:txBody>
          <a:bodyPr spcFirstLastPara="1" wrap="square" lIns="91425" tIns="91425" rIns="91425" bIns="91425" anchor="ctr" anchorCtr="0">
            <a:noAutofit/>
          </a:bodyPr>
          <a:lstStyle/>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000" dirty="0">
              <a:solidFill>
                <a:srgbClr val="666666"/>
              </a:solidFill>
              <a:latin typeface="Raleway SemiBold"/>
              <a:ea typeface="Raleway SemiBold"/>
              <a:cs typeface="Raleway SemiBold"/>
              <a:sym typeface="Raleway SemiBold"/>
            </a:endParaRPr>
          </a:p>
        </p:txBody>
      </p:sp>
      <p:pic>
        <p:nvPicPr>
          <p:cNvPr id="57"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3" name="Picture 2"/>
          <p:cNvPicPr>
            <a:picLocks noChangeAspect="1"/>
          </p:cNvPicPr>
          <p:nvPr/>
        </p:nvPicPr>
        <p:blipFill>
          <a:blip r:embed="rId4"/>
          <a:stretch>
            <a:fillRect/>
          </a:stretch>
        </p:blipFill>
        <p:spPr>
          <a:xfrm>
            <a:off x="67975" y="1141"/>
            <a:ext cx="846425" cy="8496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202075"/>
            <a:ext cx="8520600" cy="3416400"/>
          </a:xfrm>
          <a:prstGeom prst="rect">
            <a:avLst/>
          </a:prstGeom>
        </p:spPr>
        <p:txBody>
          <a:bodyPr spcFirstLastPara="1" wrap="square" lIns="91425" tIns="91425" rIns="91425" bIns="91425" anchor="t" anchorCtr="0">
            <a:noAutofit/>
          </a:bodyPr>
          <a:lstStyle/>
          <a:p>
            <a:pPr lvl="0" indent="-323850" algn="just">
              <a:lnSpc>
                <a:spcPct val="200000"/>
              </a:lnSpc>
              <a:spcBef>
                <a:spcPts val="400"/>
              </a:spcBef>
              <a:buClr>
                <a:schemeClr val="dk1"/>
              </a:buClr>
              <a:buSzPts val="1500"/>
              <a:buFont typeface="Arial"/>
              <a:buChar char="➔"/>
            </a:pPr>
            <a:r>
              <a:rPr lang="en-IN" sz="1200" dirty="0">
                <a:solidFill>
                  <a:schemeClr val="dk1"/>
                </a:solidFill>
              </a:rPr>
              <a:t>The works of </a:t>
            </a:r>
            <a:r>
              <a:rPr lang="en-IN" sz="1200" dirty="0" err="1">
                <a:solidFill>
                  <a:schemeClr val="dk1"/>
                </a:solidFill>
              </a:rPr>
              <a:t>Karras</a:t>
            </a:r>
            <a:r>
              <a:rPr lang="en-IN" sz="1200" dirty="0">
                <a:solidFill>
                  <a:schemeClr val="dk1"/>
                </a:solidFill>
              </a:rPr>
              <a:t> et al </a:t>
            </a:r>
            <a:r>
              <a:rPr lang="en-IN" sz="1200" baseline="30000" dirty="0">
                <a:solidFill>
                  <a:schemeClr val="dk1"/>
                </a:solidFill>
              </a:rPr>
              <a:t>[14]</a:t>
            </a:r>
            <a:r>
              <a:rPr lang="en-IN" sz="1200" dirty="0">
                <a:solidFill>
                  <a:schemeClr val="dk1"/>
                </a:solidFill>
              </a:rPr>
              <a:t>, </a:t>
            </a:r>
            <a:r>
              <a:rPr lang="en-IN" sz="1200" dirty="0" err="1">
                <a:solidFill>
                  <a:schemeClr val="dk1"/>
                </a:solidFill>
              </a:rPr>
              <a:t>Jin</a:t>
            </a:r>
            <a:r>
              <a:rPr lang="en-IN" sz="1200" dirty="0">
                <a:solidFill>
                  <a:schemeClr val="dk1"/>
                </a:solidFill>
              </a:rPr>
              <a:t> et al. </a:t>
            </a:r>
            <a:r>
              <a:rPr lang="en-IN" sz="1200" baseline="30000" dirty="0">
                <a:solidFill>
                  <a:schemeClr val="dk1"/>
                </a:solidFill>
              </a:rPr>
              <a:t>[15]</a:t>
            </a:r>
            <a:r>
              <a:rPr lang="en-IN" sz="1200" dirty="0">
                <a:solidFill>
                  <a:schemeClr val="dk1"/>
                </a:solidFill>
              </a:rPr>
              <a:t> and Brock et al. </a:t>
            </a:r>
            <a:r>
              <a:rPr lang="en-IN" sz="1200" baseline="30000" dirty="0">
                <a:solidFill>
                  <a:schemeClr val="dk1"/>
                </a:solidFill>
              </a:rPr>
              <a:t>[16]</a:t>
            </a:r>
            <a:r>
              <a:rPr lang="en-IN" sz="1200" dirty="0">
                <a:solidFill>
                  <a:schemeClr val="dk1"/>
                </a:solidFill>
              </a:rPr>
              <a:t> demonstrated the ability of GANs to generate realistic synthetic images of objects. </a:t>
            </a:r>
            <a:r>
              <a:rPr lang="en-IN" sz="1200" dirty="0" err="1">
                <a:solidFill>
                  <a:schemeClr val="dk1"/>
                </a:solidFill>
              </a:rPr>
              <a:t>Frid</a:t>
            </a:r>
            <a:r>
              <a:rPr lang="en-IN" sz="1200" dirty="0">
                <a:solidFill>
                  <a:schemeClr val="dk1"/>
                </a:solidFill>
              </a:rPr>
              <a:t>-Adar et al. </a:t>
            </a:r>
            <a:r>
              <a:rPr lang="en-IN" sz="1200" baseline="30000" dirty="0">
                <a:solidFill>
                  <a:schemeClr val="dk1"/>
                </a:solidFill>
              </a:rPr>
              <a:t>[20]</a:t>
            </a:r>
            <a:r>
              <a:rPr lang="en-IN" sz="1200" dirty="0">
                <a:solidFill>
                  <a:schemeClr val="dk1"/>
                </a:solidFill>
              </a:rPr>
              <a:t> and Fiore et al. </a:t>
            </a:r>
            <a:r>
              <a:rPr lang="en-IN" sz="1200" baseline="30000" dirty="0">
                <a:solidFill>
                  <a:schemeClr val="dk1"/>
                </a:solidFill>
              </a:rPr>
              <a:t>[21]</a:t>
            </a:r>
            <a:r>
              <a:rPr lang="en-IN" sz="1200" dirty="0">
                <a:solidFill>
                  <a:schemeClr val="dk1"/>
                </a:solidFill>
              </a:rPr>
              <a:t> used GANs as a data augmentation technique to increase the classification accuracy of CNNs.</a:t>
            </a:r>
          </a:p>
          <a:p>
            <a:pPr lvl="0" indent="-323850" algn="just">
              <a:lnSpc>
                <a:spcPct val="200000"/>
              </a:lnSpc>
              <a:spcBef>
                <a:spcPts val="400"/>
              </a:spcBef>
              <a:buClr>
                <a:schemeClr val="dk1"/>
              </a:buClr>
              <a:buSzPts val="1500"/>
              <a:buFont typeface="Arial"/>
              <a:buChar char="➔"/>
            </a:pPr>
            <a:endParaRPr lang="en-IN" sz="1200" dirty="0">
              <a:solidFill>
                <a:schemeClr val="dk1"/>
              </a:solidFill>
            </a:endParaRPr>
          </a:p>
          <a:p>
            <a:pPr indent="-323850" algn="just">
              <a:lnSpc>
                <a:spcPct val="200000"/>
              </a:lnSpc>
              <a:spcBef>
                <a:spcPts val="400"/>
              </a:spcBef>
              <a:buClr>
                <a:schemeClr val="dk1"/>
              </a:buClr>
              <a:buSzPts val="1500"/>
              <a:buFont typeface="Arial"/>
              <a:buChar char="➔"/>
            </a:pPr>
            <a:r>
              <a:rPr lang="en-IN" sz="1200" dirty="0" err="1">
                <a:solidFill>
                  <a:schemeClr val="dk1"/>
                </a:solidFill>
              </a:rPr>
              <a:t>Hosangadi</a:t>
            </a:r>
            <a:r>
              <a:rPr lang="en-IN" sz="1200" dirty="0">
                <a:solidFill>
                  <a:schemeClr val="dk1"/>
                </a:solidFill>
              </a:rPr>
              <a:t> et al. </a:t>
            </a:r>
            <a:r>
              <a:rPr lang="en-IN" sz="1200" baseline="30000" dirty="0">
                <a:solidFill>
                  <a:schemeClr val="dk1"/>
                </a:solidFill>
              </a:rPr>
              <a:t>[4]</a:t>
            </a:r>
            <a:r>
              <a:rPr lang="en-IN" sz="1200" dirty="0">
                <a:solidFill>
                  <a:schemeClr val="dk1"/>
                </a:solidFill>
              </a:rPr>
              <a:t>, </a:t>
            </a:r>
            <a:r>
              <a:rPr lang="en-IN" sz="1200" dirty="0" err="1">
                <a:solidFill>
                  <a:schemeClr val="dk1"/>
                </a:solidFill>
              </a:rPr>
              <a:t>Lat</a:t>
            </a:r>
            <a:r>
              <a:rPr lang="en-IN" sz="1200" dirty="0">
                <a:solidFill>
                  <a:schemeClr val="dk1"/>
                </a:solidFill>
              </a:rPr>
              <a:t> &amp; </a:t>
            </a:r>
            <a:r>
              <a:rPr lang="en-IN" sz="1200" dirty="0" err="1">
                <a:solidFill>
                  <a:schemeClr val="dk1"/>
                </a:solidFill>
              </a:rPr>
              <a:t>Jawahar</a:t>
            </a:r>
            <a:r>
              <a:rPr lang="en-IN" sz="1200" dirty="0">
                <a:solidFill>
                  <a:schemeClr val="dk1"/>
                </a:solidFill>
              </a:rPr>
              <a:t> </a:t>
            </a:r>
            <a:r>
              <a:rPr lang="en-IN" sz="1200" baseline="30000" dirty="0">
                <a:solidFill>
                  <a:schemeClr val="dk1"/>
                </a:solidFill>
              </a:rPr>
              <a:t>[26]</a:t>
            </a:r>
            <a:r>
              <a:rPr lang="en-IN" sz="1200" dirty="0">
                <a:solidFill>
                  <a:schemeClr val="dk1"/>
                </a:solidFill>
              </a:rPr>
              <a:t> and </a:t>
            </a:r>
            <a:r>
              <a:rPr lang="en-IN" sz="1200" dirty="0" err="1">
                <a:solidFill>
                  <a:schemeClr val="dk1"/>
                </a:solidFill>
              </a:rPr>
              <a:t>Karimi</a:t>
            </a:r>
            <a:r>
              <a:rPr lang="en-IN" sz="1200" dirty="0">
                <a:solidFill>
                  <a:schemeClr val="dk1"/>
                </a:solidFill>
              </a:rPr>
              <a:t> et al. </a:t>
            </a:r>
            <a:r>
              <a:rPr lang="en-IN" sz="1200" baseline="30000" dirty="0">
                <a:solidFill>
                  <a:schemeClr val="dk1"/>
                </a:solidFill>
              </a:rPr>
              <a:t>[5]</a:t>
            </a:r>
            <a:r>
              <a:rPr lang="en-IN" sz="1200" dirty="0">
                <a:solidFill>
                  <a:schemeClr val="dk1"/>
                </a:solidFill>
              </a:rPr>
              <a:t> used GANs for improving character recognition of documents using DCGAN, SRGAN and conditional GAN.</a:t>
            </a:r>
            <a:endParaRPr lang="en" sz="1200" dirty="0">
              <a:solidFill>
                <a:schemeClr val="dk1"/>
              </a:solidFill>
            </a:endParaRPr>
          </a:p>
          <a:p>
            <a:pPr lvl="0" indent="-323850" algn="just">
              <a:lnSpc>
                <a:spcPct val="150000"/>
              </a:lnSpc>
              <a:buClr>
                <a:schemeClr val="dk1"/>
              </a:buClr>
              <a:buSzPts val="1500"/>
              <a:buChar char="➔"/>
            </a:pPr>
            <a:endParaRPr lang="en-IN" sz="1400" dirty="0">
              <a:solidFill>
                <a:schemeClr val="dk1"/>
              </a:solidFill>
            </a:endParaRPr>
          </a:p>
          <a:p>
            <a:pPr marL="133350" indent="0" algn="just">
              <a:lnSpc>
                <a:spcPct val="150000"/>
              </a:lnSpc>
              <a:buClr>
                <a:schemeClr val="dk1"/>
              </a:buClr>
              <a:buSzPts val="1500"/>
              <a:buNone/>
            </a:pPr>
            <a:endParaRPr lang="e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 sz="2800" dirty="0">
                <a:solidFill>
                  <a:srgbClr val="434343"/>
                </a:solidFill>
                <a:latin typeface="Raleway Black"/>
                <a:ea typeface="Raleway Black"/>
                <a:cs typeface="Raleway Black"/>
                <a:sym typeface="Raleway Black"/>
              </a:rPr>
              <a:t> </a:t>
            </a:r>
            <a:r>
              <a:rPr lang="en-IN" sz="2800" dirty="0">
                <a:solidFill>
                  <a:srgbClr val="434343"/>
                </a:solidFill>
                <a:latin typeface="Raleway Black"/>
                <a:ea typeface="Raleway Black"/>
                <a:cs typeface="Raleway Black"/>
                <a:sym typeface="Raleway Black"/>
              </a:rPr>
              <a:t>Related works</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8</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7"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9"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161271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p:nvPr/>
        </p:nvSpPr>
        <p:spPr>
          <a:xfrm>
            <a:off x="-7900" y="0"/>
            <a:ext cx="9151800" cy="4820400"/>
          </a:xfrm>
          <a:prstGeom prst="rect">
            <a:avLst/>
          </a:prstGeom>
          <a:solidFill>
            <a:srgbClr val="05B7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2"/>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3. Baselines &amp; Approach</a:t>
            </a:r>
            <a:endParaRPr dirty="0">
              <a:solidFill>
                <a:srgbClr val="FFFFFF"/>
              </a:solidFill>
              <a:latin typeface="Raleway Thin"/>
              <a:ea typeface="Raleway Thin"/>
              <a:cs typeface="Raleway Thin"/>
              <a:sym typeface="Raleway Thin"/>
            </a:endParaRPr>
          </a:p>
        </p:txBody>
      </p:sp>
      <p:sp>
        <p:nvSpPr>
          <p:cNvPr id="173" name="Google Shape;173;p32"/>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endParaRPr lang="en" sz="1200" dirty="0">
              <a:solidFill>
                <a:srgbClr val="666666"/>
              </a:solidFill>
              <a:latin typeface="Raleway Thin"/>
              <a:ea typeface="Raleway Thin"/>
              <a:cs typeface="Raleway Thin"/>
              <a:sym typeface="Raleway Thin"/>
            </a:endParaRPr>
          </a:p>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666666"/>
              </a:solidFill>
              <a:latin typeface="Raleway Thin"/>
              <a:ea typeface="Raleway Thin"/>
              <a:cs typeface="Raleway Thin"/>
              <a:sym typeface="Raleway Thin"/>
            </a:endParaRPr>
          </a:p>
        </p:txBody>
      </p:sp>
      <p:pic>
        <p:nvPicPr>
          <p:cNvPr id="174" name="Google Shape;174;p32"/>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76379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14650" y="1091658"/>
            <a:ext cx="8114700" cy="3242100"/>
          </a:xfrm>
          <a:prstGeom prst="rect">
            <a:avLst/>
          </a:prstGeom>
        </p:spPr>
        <p:txBody>
          <a:bodyPr spcFirstLastPara="1" wrap="square" lIns="91425" tIns="91425" rIns="91425" bIns="91425" anchor="t" anchorCtr="0">
            <a:noAutofit/>
          </a:bodyPr>
          <a:lstStyle/>
          <a:p>
            <a:pPr marL="0" lvl="0" indent="0" algn="l" rtl="0">
              <a:lnSpc>
                <a:spcPct val="200000"/>
              </a:lnSpc>
              <a:spcBef>
                <a:spcPts val="400"/>
              </a:spcBef>
              <a:spcAft>
                <a:spcPts val="0"/>
              </a:spcAft>
              <a:buClr>
                <a:schemeClr val="dk1"/>
              </a:buClr>
              <a:buSzPts val="1100"/>
              <a:buFont typeface="Arial"/>
              <a:buNone/>
            </a:pPr>
            <a:r>
              <a:rPr lang="en" sz="1400" b="1" dirty="0">
                <a:solidFill>
                  <a:schemeClr val="dk1"/>
                </a:solidFill>
              </a:rPr>
              <a:t> </a:t>
            </a:r>
            <a:r>
              <a:rPr lang="en" sz="1200" b="1" dirty="0">
                <a:solidFill>
                  <a:schemeClr val="dk1"/>
                </a:solidFill>
              </a:rPr>
              <a:t>Pix2pix GAN</a:t>
            </a:r>
            <a:endParaRPr sz="1200" b="1" dirty="0">
              <a:solidFill>
                <a:schemeClr val="dk1"/>
              </a:solidFill>
            </a:endParaRPr>
          </a:p>
          <a:p>
            <a:pPr marL="457200" lvl="0" indent="-323850" algn="l" rtl="0">
              <a:lnSpc>
                <a:spcPct val="200000"/>
              </a:lnSpc>
              <a:spcBef>
                <a:spcPts val="400"/>
              </a:spcBef>
              <a:spcAft>
                <a:spcPts val="0"/>
              </a:spcAft>
              <a:buClr>
                <a:schemeClr val="dk1"/>
              </a:buClr>
              <a:buSzPts val="1500"/>
              <a:buChar char="➔"/>
            </a:pPr>
            <a:r>
              <a:rPr lang="en" sz="1200" dirty="0">
                <a:solidFill>
                  <a:schemeClr val="dk1"/>
                </a:solidFill>
              </a:rPr>
              <a:t>Isola, Phillip et al. </a:t>
            </a:r>
            <a:r>
              <a:rPr lang="en" sz="1200" baseline="30000" dirty="0">
                <a:solidFill>
                  <a:schemeClr val="dk1"/>
                </a:solidFill>
              </a:rPr>
              <a:t>[6] </a:t>
            </a:r>
            <a:r>
              <a:rPr lang="en" sz="1200" dirty="0">
                <a:solidFill>
                  <a:schemeClr val="dk1"/>
                </a:solidFill>
              </a:rPr>
              <a:t>proposed a method called pix2pix GAN which works pretty well in case of paired dataset.</a:t>
            </a:r>
            <a:endParaRPr sz="1200" dirty="0">
              <a:solidFill>
                <a:schemeClr val="dk1"/>
              </a:solidFill>
            </a:endParaRPr>
          </a:p>
          <a:p>
            <a:pPr marL="0" lvl="0" indent="0" algn="l" rtl="0">
              <a:lnSpc>
                <a:spcPct val="200000"/>
              </a:lnSpc>
              <a:spcBef>
                <a:spcPts val="400"/>
              </a:spcBef>
              <a:spcAft>
                <a:spcPts val="0"/>
              </a:spcAft>
              <a:buClr>
                <a:schemeClr val="dk1"/>
              </a:buClr>
              <a:buSzPts val="1100"/>
              <a:buFont typeface="Arial"/>
              <a:buNone/>
            </a:pPr>
            <a:r>
              <a:rPr lang="en" sz="1200" b="1" dirty="0">
                <a:solidFill>
                  <a:schemeClr val="dk1"/>
                </a:solidFill>
              </a:rPr>
              <a:t>CycleGAN</a:t>
            </a:r>
            <a:endParaRPr sz="1400" b="1" dirty="0">
              <a:solidFill>
                <a:schemeClr val="dk1"/>
              </a:solidFill>
            </a:endParaRPr>
          </a:p>
          <a:p>
            <a:pPr marL="457200" lvl="0" indent="-323850" algn="l" rtl="0">
              <a:lnSpc>
                <a:spcPct val="200000"/>
              </a:lnSpc>
              <a:spcBef>
                <a:spcPts val="400"/>
              </a:spcBef>
              <a:spcAft>
                <a:spcPts val="0"/>
              </a:spcAft>
              <a:buClr>
                <a:schemeClr val="dk1"/>
              </a:buClr>
              <a:buSzPts val="1500"/>
              <a:buChar char="➔"/>
            </a:pPr>
            <a:r>
              <a:rPr lang="en" sz="1200" dirty="0">
                <a:solidFill>
                  <a:schemeClr val="dk1"/>
                </a:solidFill>
              </a:rPr>
              <a:t>Zhu et al. </a:t>
            </a:r>
            <a:r>
              <a:rPr lang="en" sz="1200" baseline="30000" dirty="0">
                <a:solidFill>
                  <a:schemeClr val="dk1"/>
                </a:solidFill>
              </a:rPr>
              <a:t>[7] </a:t>
            </a:r>
            <a:r>
              <a:rPr lang="en" sz="1200" dirty="0">
                <a:solidFill>
                  <a:schemeClr val="dk1"/>
                </a:solidFill>
              </a:rPr>
              <a:t>proposed CycleGAN for learning to translate an image from a source domain X to a target domain Y in the absence of paired examples.</a:t>
            </a:r>
            <a:endParaRPr sz="1200" dirty="0">
              <a:solidFill>
                <a:schemeClr val="dk1"/>
              </a:solidFill>
            </a:endParaRPr>
          </a:p>
          <a:p>
            <a:pPr marL="0" lvl="0" indent="0" algn="l" rtl="0">
              <a:lnSpc>
                <a:spcPct val="200000"/>
              </a:lnSpc>
              <a:spcBef>
                <a:spcPts val="400"/>
              </a:spcBef>
              <a:spcAft>
                <a:spcPts val="0"/>
              </a:spcAft>
              <a:buClr>
                <a:schemeClr val="dk1"/>
              </a:buClr>
              <a:buSzPts val="1100"/>
              <a:buFont typeface="Arial"/>
              <a:buNone/>
            </a:pPr>
            <a:r>
              <a:rPr lang="en" sz="1200" b="1" dirty="0">
                <a:solidFill>
                  <a:schemeClr val="dk1"/>
                </a:solidFill>
              </a:rPr>
              <a:t>FactorGAN</a:t>
            </a:r>
            <a:endParaRPr sz="1400" b="1" dirty="0">
              <a:solidFill>
                <a:schemeClr val="dk1"/>
              </a:solidFill>
            </a:endParaRPr>
          </a:p>
          <a:p>
            <a:pPr marL="457200" lvl="0" indent="-323850" algn="l" rtl="0">
              <a:lnSpc>
                <a:spcPct val="200000"/>
              </a:lnSpc>
              <a:spcBef>
                <a:spcPts val="400"/>
              </a:spcBef>
              <a:spcAft>
                <a:spcPts val="0"/>
              </a:spcAft>
              <a:buClr>
                <a:schemeClr val="dk1"/>
              </a:buClr>
              <a:buSzPts val="1500"/>
              <a:buChar char="➔"/>
            </a:pPr>
            <a:r>
              <a:rPr lang="en" sz="1200" dirty="0">
                <a:solidFill>
                  <a:schemeClr val="dk1"/>
                </a:solidFill>
              </a:rPr>
              <a:t>Stoller et al. </a:t>
            </a:r>
            <a:r>
              <a:rPr lang="en" sz="1200" baseline="30000" dirty="0">
                <a:solidFill>
                  <a:schemeClr val="dk1"/>
                </a:solidFill>
              </a:rPr>
              <a:t>[8]</a:t>
            </a:r>
            <a:r>
              <a:rPr lang="en" sz="1200" dirty="0">
                <a:solidFill>
                  <a:schemeClr val="dk1"/>
                </a:solidFill>
              </a:rPr>
              <a:t> proposed FactorGAN to enable training generative models with incomplete observations.</a:t>
            </a:r>
            <a:endParaRPr sz="1200" dirty="0">
              <a:solidFill>
                <a:schemeClr val="dk1"/>
              </a:solidFill>
            </a:endParaRPr>
          </a:p>
          <a:p>
            <a:pPr marL="0" lvl="0" indent="0" algn="l" rtl="0">
              <a:spcBef>
                <a:spcPts val="0"/>
              </a:spcBef>
              <a:spcAft>
                <a:spcPts val="1600"/>
              </a:spcAft>
              <a:buNone/>
            </a:pP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sym typeface="Raleway Black"/>
              </a:rPr>
              <a:t>Baselines</a:t>
            </a:r>
            <a:r>
              <a:rPr lang="en" dirty="0">
                <a:solidFill>
                  <a:srgbClr val="434343"/>
                </a:solidFill>
                <a:latin typeface="Raleway Black"/>
                <a:sym typeface="Raleway Black"/>
              </a:rPr>
              <a:t> - </a:t>
            </a:r>
            <a:r>
              <a:rPr lang="en-IN" dirty="0">
                <a:solidFill>
                  <a:srgbClr val="434343"/>
                </a:solidFill>
                <a:latin typeface="Raleway Black"/>
                <a:sym typeface="Raleway Black"/>
              </a:rPr>
              <a:t>GAN</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9</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8"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0"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rPr>
              <a:t>Pix2pix GAN</a:t>
            </a:r>
            <a:endParaRPr dirty="0"/>
          </a:p>
        </p:txBody>
      </p:sp>
      <p:sp>
        <p:nvSpPr>
          <p:cNvPr id="126" name="Google Shape;126;p19"/>
          <p:cNvSpPr/>
          <p:nvPr/>
        </p:nvSpPr>
        <p:spPr>
          <a:xfrm>
            <a:off x="-7900" y="4845413"/>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10</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8" name="Picture 7">
            <a:extLst>
              <a:ext uri="{FF2B5EF4-FFF2-40B4-BE49-F238E27FC236}">
                <a16:creationId xmlns:a16="http://schemas.microsoft.com/office/drawing/2014/main" id="{B82CA9B4-A4E4-44BE-A6C6-3AB0301E913C}"/>
              </a:ext>
            </a:extLst>
          </p:cNvPr>
          <p:cNvPicPr>
            <a:picLocks noChangeAspect="1"/>
          </p:cNvPicPr>
          <p:nvPr/>
        </p:nvPicPr>
        <p:blipFill>
          <a:blip r:embed="rId3"/>
          <a:stretch>
            <a:fillRect/>
          </a:stretch>
        </p:blipFill>
        <p:spPr>
          <a:xfrm>
            <a:off x="1463751" y="1297173"/>
            <a:ext cx="6216499" cy="2254101"/>
          </a:xfrm>
          <a:prstGeom prst="rect">
            <a:avLst/>
          </a:prstGeom>
        </p:spPr>
      </p:pic>
      <p:sp>
        <p:nvSpPr>
          <p:cNvPr id="2" name="Rectangle 1">
            <a:extLst>
              <a:ext uri="{FF2B5EF4-FFF2-40B4-BE49-F238E27FC236}">
                <a16:creationId xmlns:a16="http://schemas.microsoft.com/office/drawing/2014/main" id="{0520026C-74E1-43BE-8360-F7C6A75BFC52}"/>
              </a:ext>
            </a:extLst>
          </p:cNvPr>
          <p:cNvSpPr/>
          <p:nvPr/>
        </p:nvSpPr>
        <p:spPr>
          <a:xfrm>
            <a:off x="2286000" y="3551274"/>
            <a:ext cx="4572000" cy="246221"/>
          </a:xfrm>
          <a:prstGeom prst="rect">
            <a:avLst/>
          </a:prstGeom>
        </p:spPr>
        <p:txBody>
          <a:bodyPr>
            <a:spAutoFit/>
          </a:bodyPr>
          <a:lstStyle/>
          <a:p>
            <a:r>
              <a:rPr lang="en-IN" sz="1000" b="1" dirty="0">
                <a:solidFill>
                  <a:schemeClr val="dk1"/>
                </a:solidFill>
              </a:rPr>
              <a:t>Figure 3:</a:t>
            </a:r>
            <a:r>
              <a:rPr lang="en-IN" sz="1000" dirty="0">
                <a:solidFill>
                  <a:schemeClr val="dk1"/>
                </a:solidFill>
              </a:rPr>
              <a:t> Training of pix2pix GAN. [Source: Adapted from Isola et al 2017 </a:t>
            </a:r>
            <a:r>
              <a:rPr lang="en-IN" sz="1000" baseline="30000" dirty="0">
                <a:solidFill>
                  <a:schemeClr val="dk1"/>
                </a:solidFill>
              </a:rPr>
              <a:t>[6]</a:t>
            </a:r>
            <a:r>
              <a:rPr lang="en-IN" sz="1000" dirty="0">
                <a:solidFill>
                  <a:schemeClr val="dk1"/>
                </a:solidFill>
              </a:rPr>
              <a:t>] </a:t>
            </a:r>
            <a:endParaRPr lang="en-IN" sz="1000" baseline="30000" dirty="0">
              <a:solidFill>
                <a:schemeClr val="dk1"/>
              </a:solidFill>
            </a:endParaRPr>
          </a:p>
        </p:txBody>
      </p:sp>
      <p:pic>
        <p:nvPicPr>
          <p:cNvPr id="10"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2"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3420459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err="1">
                <a:solidFill>
                  <a:srgbClr val="434343"/>
                </a:solidFill>
                <a:latin typeface="Raleway Black"/>
              </a:rPr>
              <a:t>CycleGAN</a:t>
            </a:r>
            <a:endParaRPr dirty="0"/>
          </a:p>
        </p:txBody>
      </p:sp>
      <p:sp>
        <p:nvSpPr>
          <p:cNvPr id="126" name="Google Shape;126;p19"/>
          <p:cNvSpPr/>
          <p:nvPr/>
        </p:nvSpPr>
        <p:spPr>
          <a:xfrm>
            <a:off x="-7900" y="4845413"/>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11</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2" name="Rectangle 1">
            <a:extLst>
              <a:ext uri="{FF2B5EF4-FFF2-40B4-BE49-F238E27FC236}">
                <a16:creationId xmlns:a16="http://schemas.microsoft.com/office/drawing/2014/main" id="{0520026C-74E1-43BE-8360-F7C6A75BFC52}"/>
              </a:ext>
            </a:extLst>
          </p:cNvPr>
          <p:cNvSpPr/>
          <p:nvPr/>
        </p:nvSpPr>
        <p:spPr>
          <a:xfrm>
            <a:off x="2048537" y="3551274"/>
            <a:ext cx="4572000" cy="246221"/>
          </a:xfrm>
          <a:prstGeom prst="rect">
            <a:avLst/>
          </a:prstGeom>
        </p:spPr>
        <p:txBody>
          <a:bodyPr>
            <a:spAutoFit/>
          </a:bodyPr>
          <a:lstStyle/>
          <a:p>
            <a:r>
              <a:rPr lang="en-IN" sz="1000" dirty="0">
                <a:solidFill>
                  <a:schemeClr val="dk1"/>
                </a:solidFill>
              </a:rPr>
              <a:t>Figure 7: Training of pix2pix GAN [Source : Adapted from Isola et al 2017 [6]] </a:t>
            </a:r>
            <a:endParaRPr lang="en-IN" sz="1000" baseline="30000" dirty="0">
              <a:solidFill>
                <a:schemeClr val="dk1"/>
              </a:solidFill>
            </a:endParaRPr>
          </a:p>
        </p:txBody>
      </p:sp>
      <p:pic>
        <p:nvPicPr>
          <p:cNvPr id="10" name="Picture 9">
            <a:extLst>
              <a:ext uri="{FF2B5EF4-FFF2-40B4-BE49-F238E27FC236}">
                <a16:creationId xmlns:a16="http://schemas.microsoft.com/office/drawing/2014/main" id="{13073AF5-582F-4CA3-B22A-B74FE29020E4}"/>
              </a:ext>
            </a:extLst>
          </p:cNvPr>
          <p:cNvPicPr>
            <a:picLocks noChangeAspect="1"/>
          </p:cNvPicPr>
          <p:nvPr/>
        </p:nvPicPr>
        <p:blipFill>
          <a:blip r:embed="rId3"/>
          <a:stretch>
            <a:fillRect/>
          </a:stretch>
        </p:blipFill>
        <p:spPr>
          <a:xfrm>
            <a:off x="1640958" y="1112874"/>
            <a:ext cx="5862085" cy="3161415"/>
          </a:xfrm>
          <a:prstGeom prst="rect">
            <a:avLst/>
          </a:prstGeom>
        </p:spPr>
      </p:pic>
      <p:sp>
        <p:nvSpPr>
          <p:cNvPr id="3" name="Rectangle 2">
            <a:extLst>
              <a:ext uri="{FF2B5EF4-FFF2-40B4-BE49-F238E27FC236}">
                <a16:creationId xmlns:a16="http://schemas.microsoft.com/office/drawing/2014/main" id="{911DA554-FF1C-4A8A-9829-469975C8A4A8}"/>
              </a:ext>
            </a:extLst>
          </p:cNvPr>
          <p:cNvSpPr/>
          <p:nvPr/>
        </p:nvSpPr>
        <p:spPr>
          <a:xfrm>
            <a:off x="2634233" y="4081886"/>
            <a:ext cx="3875535" cy="461665"/>
          </a:xfrm>
          <a:prstGeom prst="rect">
            <a:avLst/>
          </a:prstGeom>
        </p:spPr>
        <p:txBody>
          <a:bodyPr wrap="square">
            <a:spAutoFit/>
          </a:bodyPr>
          <a:lstStyle/>
          <a:p>
            <a:r>
              <a:rPr lang="en-IN" sz="1000" b="1" dirty="0">
                <a:solidFill>
                  <a:schemeClr val="dk1"/>
                </a:solidFill>
              </a:rPr>
              <a:t>Figure 4:</a:t>
            </a:r>
            <a:r>
              <a:rPr lang="en-IN" sz="1000" dirty="0">
                <a:solidFill>
                  <a:schemeClr val="dk1"/>
                </a:solidFill>
              </a:rPr>
              <a:t> </a:t>
            </a:r>
            <a:r>
              <a:rPr lang="en-IN" sz="1000" dirty="0" err="1">
                <a:solidFill>
                  <a:schemeClr val="dk1"/>
                </a:solidFill>
              </a:rPr>
              <a:t>CycleGAN</a:t>
            </a:r>
            <a:r>
              <a:rPr lang="en-IN" sz="1000" dirty="0">
                <a:solidFill>
                  <a:schemeClr val="dk1"/>
                </a:solidFill>
              </a:rPr>
              <a:t>. [Source: Adapted from Zhu et al 2018 </a:t>
            </a:r>
            <a:r>
              <a:rPr lang="en-IN" sz="1000" baseline="30000" dirty="0">
                <a:solidFill>
                  <a:schemeClr val="dk1"/>
                </a:solidFill>
              </a:rPr>
              <a:t>[7]</a:t>
            </a:r>
            <a:r>
              <a:rPr lang="en-IN" sz="1000" dirty="0">
                <a:solidFill>
                  <a:schemeClr val="dk1"/>
                </a:solidFill>
              </a:rPr>
              <a:t>] </a:t>
            </a:r>
            <a:endParaRPr lang="en-IN" sz="1000" baseline="30000" dirty="0">
              <a:solidFill>
                <a:schemeClr val="dk1"/>
              </a:solidFill>
            </a:endParaRPr>
          </a:p>
          <a:p>
            <a:endParaRPr lang="en-IN" dirty="0"/>
          </a:p>
        </p:txBody>
      </p:sp>
      <p:pic>
        <p:nvPicPr>
          <p:cNvPr id="11"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3"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420871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sym typeface="Raleway Black"/>
              </a:rPr>
              <a:t>Pix2pix &amp; </a:t>
            </a:r>
            <a:r>
              <a:rPr lang="en-IN" dirty="0">
                <a:solidFill>
                  <a:srgbClr val="434343"/>
                </a:solidFill>
                <a:latin typeface="Raleway Black"/>
              </a:rPr>
              <a:t>Cycle GAN architecture</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12</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11" name="Picture 10">
            <a:extLst>
              <a:ext uri="{FF2B5EF4-FFF2-40B4-BE49-F238E27FC236}">
                <a16:creationId xmlns:a16="http://schemas.microsoft.com/office/drawing/2014/main" id="{E043C530-1857-46C1-9DF0-84085699D906}"/>
              </a:ext>
            </a:extLst>
          </p:cNvPr>
          <p:cNvPicPr>
            <a:picLocks noChangeAspect="1"/>
          </p:cNvPicPr>
          <p:nvPr/>
        </p:nvPicPr>
        <p:blipFill>
          <a:blip r:embed="rId3"/>
          <a:stretch>
            <a:fillRect/>
          </a:stretch>
        </p:blipFill>
        <p:spPr>
          <a:xfrm>
            <a:off x="486377" y="1353878"/>
            <a:ext cx="3822910" cy="3110680"/>
          </a:xfrm>
          <a:prstGeom prst="rect">
            <a:avLst/>
          </a:prstGeom>
        </p:spPr>
      </p:pic>
      <p:pic>
        <p:nvPicPr>
          <p:cNvPr id="12" name="Picture 11">
            <a:extLst>
              <a:ext uri="{FF2B5EF4-FFF2-40B4-BE49-F238E27FC236}">
                <a16:creationId xmlns:a16="http://schemas.microsoft.com/office/drawing/2014/main" id="{5BD77D7E-8F73-4D49-96F8-D0523E500ED2}"/>
              </a:ext>
            </a:extLst>
          </p:cNvPr>
          <p:cNvPicPr>
            <a:picLocks noChangeAspect="1"/>
          </p:cNvPicPr>
          <p:nvPr/>
        </p:nvPicPr>
        <p:blipFill>
          <a:blip r:embed="rId4"/>
          <a:stretch>
            <a:fillRect/>
          </a:stretch>
        </p:blipFill>
        <p:spPr>
          <a:xfrm>
            <a:off x="4933506" y="2480061"/>
            <a:ext cx="3214688" cy="1305130"/>
          </a:xfrm>
          <a:prstGeom prst="rect">
            <a:avLst/>
          </a:prstGeom>
        </p:spPr>
      </p:pic>
      <p:sp>
        <p:nvSpPr>
          <p:cNvPr id="13" name="Rectangle 12">
            <a:extLst>
              <a:ext uri="{FF2B5EF4-FFF2-40B4-BE49-F238E27FC236}">
                <a16:creationId xmlns:a16="http://schemas.microsoft.com/office/drawing/2014/main" id="{8A1F4E44-93A0-44F2-AE8C-C424CD0947DE}"/>
              </a:ext>
            </a:extLst>
          </p:cNvPr>
          <p:cNvSpPr/>
          <p:nvPr/>
        </p:nvSpPr>
        <p:spPr>
          <a:xfrm>
            <a:off x="1400652" y="4550094"/>
            <a:ext cx="1882247" cy="235962"/>
          </a:xfrm>
          <a:prstGeom prst="rect">
            <a:avLst/>
          </a:prstGeom>
        </p:spPr>
        <p:txBody>
          <a:bodyPr wrap="none">
            <a:spAutoFit/>
          </a:bodyPr>
          <a:lstStyle/>
          <a:p>
            <a:r>
              <a:rPr lang="en-IN" b="1" baseline="30000" dirty="0">
                <a:solidFill>
                  <a:schemeClr val="dk1"/>
                </a:solidFill>
              </a:rPr>
              <a:t>Table 1:</a:t>
            </a:r>
            <a:r>
              <a:rPr lang="en-IN" baseline="30000" dirty="0">
                <a:solidFill>
                  <a:schemeClr val="dk1"/>
                </a:solidFill>
              </a:rPr>
              <a:t> Generator architecture</a:t>
            </a:r>
          </a:p>
        </p:txBody>
      </p:sp>
      <p:sp>
        <p:nvSpPr>
          <p:cNvPr id="14" name="Rectangle 13">
            <a:extLst>
              <a:ext uri="{FF2B5EF4-FFF2-40B4-BE49-F238E27FC236}">
                <a16:creationId xmlns:a16="http://schemas.microsoft.com/office/drawing/2014/main" id="{DEED1973-AA83-4F72-B53F-44A49DA52CCE}"/>
              </a:ext>
            </a:extLst>
          </p:cNvPr>
          <p:cNvSpPr/>
          <p:nvPr/>
        </p:nvSpPr>
        <p:spPr>
          <a:xfrm>
            <a:off x="5529996" y="3937591"/>
            <a:ext cx="2021707" cy="235962"/>
          </a:xfrm>
          <a:prstGeom prst="rect">
            <a:avLst/>
          </a:prstGeom>
        </p:spPr>
        <p:txBody>
          <a:bodyPr wrap="none">
            <a:spAutoFit/>
          </a:bodyPr>
          <a:lstStyle/>
          <a:p>
            <a:r>
              <a:rPr lang="en-IN" b="1" baseline="30000" dirty="0">
                <a:solidFill>
                  <a:schemeClr val="dk1"/>
                </a:solidFill>
              </a:rPr>
              <a:t>Table 2:</a:t>
            </a:r>
            <a:r>
              <a:rPr lang="en-IN" baseline="30000" dirty="0">
                <a:solidFill>
                  <a:schemeClr val="dk1"/>
                </a:solidFill>
              </a:rPr>
              <a:t> Discriminator architecture</a:t>
            </a:r>
          </a:p>
        </p:txBody>
      </p:sp>
      <p:pic>
        <p:nvPicPr>
          <p:cNvPr id="16"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7"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336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rPr>
              <a:t>Factor GAN</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13</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10" name="Picture 9">
            <a:extLst>
              <a:ext uri="{FF2B5EF4-FFF2-40B4-BE49-F238E27FC236}">
                <a16:creationId xmlns:a16="http://schemas.microsoft.com/office/drawing/2014/main" id="{F16CA527-7FD0-4059-9BB7-F32C2DA85F49}"/>
              </a:ext>
            </a:extLst>
          </p:cNvPr>
          <p:cNvPicPr>
            <a:picLocks noChangeAspect="1"/>
          </p:cNvPicPr>
          <p:nvPr/>
        </p:nvPicPr>
        <p:blipFill>
          <a:blip r:embed="rId3"/>
          <a:stretch>
            <a:fillRect/>
          </a:stretch>
        </p:blipFill>
        <p:spPr>
          <a:xfrm>
            <a:off x="1357423" y="1298663"/>
            <a:ext cx="6429154" cy="2736112"/>
          </a:xfrm>
          <a:prstGeom prst="rect">
            <a:avLst/>
          </a:prstGeom>
        </p:spPr>
      </p:pic>
      <p:sp>
        <p:nvSpPr>
          <p:cNvPr id="3" name="Rectangle 2">
            <a:extLst>
              <a:ext uri="{FF2B5EF4-FFF2-40B4-BE49-F238E27FC236}">
                <a16:creationId xmlns:a16="http://schemas.microsoft.com/office/drawing/2014/main" id="{0641494F-E9E2-4EFB-932D-A53FAA39EF1C}"/>
              </a:ext>
            </a:extLst>
          </p:cNvPr>
          <p:cNvSpPr/>
          <p:nvPr/>
        </p:nvSpPr>
        <p:spPr>
          <a:xfrm>
            <a:off x="2103475" y="4241780"/>
            <a:ext cx="4937051" cy="389850"/>
          </a:xfrm>
          <a:prstGeom prst="rect">
            <a:avLst/>
          </a:prstGeom>
        </p:spPr>
        <p:txBody>
          <a:bodyPr wrap="square">
            <a:spAutoFit/>
          </a:bodyPr>
          <a:lstStyle/>
          <a:p>
            <a:r>
              <a:rPr lang="en-IN" sz="1000" b="1" dirty="0">
                <a:solidFill>
                  <a:schemeClr val="dk1"/>
                </a:solidFill>
              </a:rPr>
              <a:t>Figure 5:</a:t>
            </a:r>
            <a:r>
              <a:rPr lang="en-IN" sz="1000" dirty="0">
                <a:solidFill>
                  <a:schemeClr val="dk1"/>
                </a:solidFill>
              </a:rPr>
              <a:t> Architecture of </a:t>
            </a:r>
            <a:r>
              <a:rPr lang="en-IN" sz="1000" dirty="0" err="1">
                <a:solidFill>
                  <a:schemeClr val="dk1"/>
                </a:solidFill>
              </a:rPr>
              <a:t>FactorGAN</a:t>
            </a:r>
            <a:r>
              <a:rPr lang="en-IN" sz="1000" dirty="0">
                <a:solidFill>
                  <a:schemeClr val="dk1"/>
                </a:solidFill>
              </a:rPr>
              <a:t>. [Source : Adapted from Stoller et al 2019 </a:t>
            </a:r>
            <a:r>
              <a:rPr lang="en-IN" sz="1000" baseline="30000" dirty="0">
                <a:solidFill>
                  <a:schemeClr val="dk1"/>
                </a:solidFill>
              </a:rPr>
              <a:t>[8]</a:t>
            </a:r>
            <a:r>
              <a:rPr lang="en-IN" sz="1000" dirty="0">
                <a:solidFill>
                  <a:schemeClr val="dk1"/>
                </a:solidFill>
              </a:rPr>
              <a:t>] </a:t>
            </a:r>
            <a:endParaRPr lang="en-IN" sz="1000" baseline="30000" dirty="0">
              <a:solidFill>
                <a:schemeClr val="dk1"/>
              </a:solidFill>
            </a:endParaRPr>
          </a:p>
          <a:p>
            <a:endParaRPr lang="en-IN" baseline="30000" dirty="0">
              <a:solidFill>
                <a:schemeClr val="dk1"/>
              </a:solidFill>
            </a:endParaRPr>
          </a:p>
        </p:txBody>
      </p:sp>
      <p:pic>
        <p:nvPicPr>
          <p:cNvPr id="12"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3"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3913220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sym typeface="Raleway Black"/>
              </a:rPr>
              <a:t>Factor</a:t>
            </a:r>
            <a:r>
              <a:rPr lang="en-IN" dirty="0">
                <a:solidFill>
                  <a:srgbClr val="434343"/>
                </a:solidFill>
                <a:latin typeface="Raleway Black"/>
              </a:rPr>
              <a:t> GAN architecture</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14</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15" name="Picture 14">
            <a:extLst>
              <a:ext uri="{FF2B5EF4-FFF2-40B4-BE49-F238E27FC236}">
                <a16:creationId xmlns:a16="http://schemas.microsoft.com/office/drawing/2014/main" id="{B72A673C-DF1E-4517-84A2-376A0E6379CB}"/>
              </a:ext>
            </a:extLst>
          </p:cNvPr>
          <p:cNvPicPr>
            <a:picLocks noChangeAspect="1"/>
          </p:cNvPicPr>
          <p:nvPr/>
        </p:nvPicPr>
        <p:blipFill>
          <a:blip r:embed="rId3"/>
          <a:stretch>
            <a:fillRect/>
          </a:stretch>
        </p:blipFill>
        <p:spPr>
          <a:xfrm>
            <a:off x="820682" y="1297173"/>
            <a:ext cx="2982081" cy="3215462"/>
          </a:xfrm>
          <a:prstGeom prst="rect">
            <a:avLst/>
          </a:prstGeom>
        </p:spPr>
      </p:pic>
      <p:pic>
        <p:nvPicPr>
          <p:cNvPr id="16" name="Picture 15">
            <a:extLst>
              <a:ext uri="{FF2B5EF4-FFF2-40B4-BE49-F238E27FC236}">
                <a16:creationId xmlns:a16="http://schemas.microsoft.com/office/drawing/2014/main" id="{C28FD1BA-40A4-4C7E-95E7-A8F78560ABD0}"/>
              </a:ext>
            </a:extLst>
          </p:cNvPr>
          <p:cNvPicPr>
            <a:picLocks noChangeAspect="1"/>
          </p:cNvPicPr>
          <p:nvPr/>
        </p:nvPicPr>
        <p:blipFill>
          <a:blip r:embed="rId4"/>
          <a:stretch>
            <a:fillRect/>
          </a:stretch>
        </p:blipFill>
        <p:spPr>
          <a:xfrm>
            <a:off x="4379837" y="2006008"/>
            <a:ext cx="4246712" cy="1709959"/>
          </a:xfrm>
          <a:prstGeom prst="rect">
            <a:avLst/>
          </a:prstGeom>
        </p:spPr>
      </p:pic>
      <p:sp>
        <p:nvSpPr>
          <p:cNvPr id="17" name="Rectangle 16">
            <a:extLst>
              <a:ext uri="{FF2B5EF4-FFF2-40B4-BE49-F238E27FC236}">
                <a16:creationId xmlns:a16="http://schemas.microsoft.com/office/drawing/2014/main" id="{FB1A4838-707D-4698-A194-357D34C33067}"/>
              </a:ext>
            </a:extLst>
          </p:cNvPr>
          <p:cNvSpPr/>
          <p:nvPr/>
        </p:nvSpPr>
        <p:spPr>
          <a:xfrm>
            <a:off x="5492339" y="3893359"/>
            <a:ext cx="2021707" cy="235962"/>
          </a:xfrm>
          <a:prstGeom prst="rect">
            <a:avLst/>
          </a:prstGeom>
        </p:spPr>
        <p:txBody>
          <a:bodyPr wrap="none">
            <a:spAutoFit/>
          </a:bodyPr>
          <a:lstStyle/>
          <a:p>
            <a:r>
              <a:rPr lang="en-IN" b="1" baseline="30000" dirty="0">
                <a:solidFill>
                  <a:schemeClr val="dk1"/>
                </a:solidFill>
              </a:rPr>
              <a:t>Table 4:</a:t>
            </a:r>
            <a:r>
              <a:rPr lang="en-IN" baseline="30000" dirty="0">
                <a:solidFill>
                  <a:schemeClr val="dk1"/>
                </a:solidFill>
              </a:rPr>
              <a:t> Discriminator architecture</a:t>
            </a:r>
          </a:p>
        </p:txBody>
      </p:sp>
      <p:sp>
        <p:nvSpPr>
          <p:cNvPr id="2" name="Rectangle 1">
            <a:extLst>
              <a:ext uri="{FF2B5EF4-FFF2-40B4-BE49-F238E27FC236}">
                <a16:creationId xmlns:a16="http://schemas.microsoft.com/office/drawing/2014/main" id="{F2AFAA58-8E36-4469-900E-2836E21BC755}"/>
              </a:ext>
            </a:extLst>
          </p:cNvPr>
          <p:cNvSpPr/>
          <p:nvPr/>
        </p:nvSpPr>
        <p:spPr>
          <a:xfrm>
            <a:off x="1363385" y="4580134"/>
            <a:ext cx="1896673" cy="235962"/>
          </a:xfrm>
          <a:prstGeom prst="rect">
            <a:avLst/>
          </a:prstGeom>
        </p:spPr>
        <p:txBody>
          <a:bodyPr wrap="none">
            <a:spAutoFit/>
          </a:bodyPr>
          <a:lstStyle/>
          <a:p>
            <a:r>
              <a:rPr lang="en-IN" b="1" baseline="30000" dirty="0">
                <a:solidFill>
                  <a:schemeClr val="dk1"/>
                </a:solidFill>
              </a:rPr>
              <a:t>Table 3:</a:t>
            </a:r>
            <a:r>
              <a:rPr lang="en-IN" baseline="30000" dirty="0">
                <a:solidFill>
                  <a:schemeClr val="dk1"/>
                </a:solidFill>
              </a:rPr>
              <a:t> Generator architecture</a:t>
            </a:r>
          </a:p>
        </p:txBody>
      </p:sp>
      <p:pic>
        <p:nvPicPr>
          <p:cNvPr id="12"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4"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352651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rPr>
              <a:t>Comparison of GANs</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15</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sp>
        <p:nvSpPr>
          <p:cNvPr id="4" name="Rectangle 3"/>
          <p:cNvSpPr/>
          <p:nvPr/>
        </p:nvSpPr>
        <p:spPr>
          <a:xfrm>
            <a:off x="2286000" y="4176206"/>
            <a:ext cx="4572000" cy="246221"/>
          </a:xfrm>
          <a:prstGeom prst="rect">
            <a:avLst/>
          </a:prstGeom>
        </p:spPr>
        <p:txBody>
          <a:bodyPr>
            <a:spAutoFit/>
          </a:bodyPr>
          <a:lstStyle/>
          <a:p>
            <a:r>
              <a:rPr lang="en-IN" sz="1000" b="1" dirty="0">
                <a:solidFill>
                  <a:schemeClr val="dk1"/>
                </a:solidFill>
              </a:rPr>
              <a:t>Table 5:</a:t>
            </a:r>
            <a:r>
              <a:rPr lang="en-IN" sz="1000" dirty="0">
                <a:solidFill>
                  <a:schemeClr val="dk1"/>
                </a:solidFill>
              </a:rPr>
              <a:t> </a:t>
            </a:r>
            <a:r>
              <a:rPr lang="en-US" sz="1000" dirty="0">
                <a:solidFill>
                  <a:schemeClr val="dk1"/>
                </a:solidFill>
              </a:rPr>
              <a:t>Comparison of image-to-image translation GANs under study</a:t>
            </a:r>
            <a:endParaRPr lang="en-IN" baseline="30000" dirty="0">
              <a:solidFill>
                <a:schemeClr val="dk1"/>
              </a:solidFill>
            </a:endParaRPr>
          </a:p>
        </p:txBody>
      </p:sp>
      <p:pic>
        <p:nvPicPr>
          <p:cNvPr id="11"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2"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pic>
        <p:nvPicPr>
          <p:cNvPr id="3" name="Picture 2"/>
          <p:cNvPicPr>
            <a:picLocks noChangeAspect="1"/>
          </p:cNvPicPr>
          <p:nvPr/>
        </p:nvPicPr>
        <p:blipFill>
          <a:blip r:embed="rId5"/>
          <a:stretch>
            <a:fillRect/>
          </a:stretch>
        </p:blipFill>
        <p:spPr>
          <a:xfrm>
            <a:off x="832597" y="1358373"/>
            <a:ext cx="7478806" cy="2708670"/>
          </a:xfrm>
          <a:prstGeom prst="rect">
            <a:avLst/>
          </a:prstGeom>
        </p:spPr>
      </p:pic>
    </p:spTree>
    <p:extLst>
      <p:ext uri="{BB962C8B-B14F-4D97-AF65-F5344CB8AC3E}">
        <p14:creationId xmlns:p14="http://schemas.microsoft.com/office/powerpoint/2010/main" val="330276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sz="1400" dirty="0">
              <a:solidFill>
                <a:schemeClr val="dk1"/>
              </a:solidFill>
              <a:latin typeface="Alata"/>
              <a:ea typeface="Alata"/>
              <a:cs typeface="Alata"/>
              <a:sym typeface="Alata"/>
            </a:endParaRPr>
          </a:p>
          <a:p>
            <a:pPr marL="0" lvl="0" indent="0" algn="l" rtl="0">
              <a:spcBef>
                <a:spcPts val="0"/>
              </a:spcBef>
              <a:spcAft>
                <a:spcPts val="1600"/>
              </a:spcAft>
              <a:buNone/>
            </a:pP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sym typeface="Raleway Black"/>
              </a:rPr>
              <a:t>OCR methodology</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16</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3" name="Picture 2"/>
          <p:cNvPicPr>
            <a:picLocks noChangeAspect="1"/>
          </p:cNvPicPr>
          <p:nvPr/>
        </p:nvPicPr>
        <p:blipFill>
          <a:blip r:embed="rId3"/>
          <a:stretch>
            <a:fillRect/>
          </a:stretch>
        </p:blipFill>
        <p:spPr>
          <a:xfrm>
            <a:off x="-18054" y="1929579"/>
            <a:ext cx="4274692" cy="16383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795" y="1238680"/>
            <a:ext cx="4700446" cy="2830628"/>
          </a:xfrm>
          <a:prstGeom prst="rect">
            <a:avLst/>
          </a:prstGeom>
        </p:spPr>
      </p:pic>
      <p:sp>
        <p:nvSpPr>
          <p:cNvPr id="12" name="Rectangle 11">
            <a:extLst>
              <a:ext uri="{FF2B5EF4-FFF2-40B4-BE49-F238E27FC236}">
                <a16:creationId xmlns:a16="http://schemas.microsoft.com/office/drawing/2014/main" id="{0641494F-E9E2-4EFB-932D-A53FAA39EF1C}"/>
              </a:ext>
            </a:extLst>
          </p:cNvPr>
          <p:cNvSpPr/>
          <p:nvPr/>
        </p:nvSpPr>
        <p:spPr>
          <a:xfrm>
            <a:off x="402994" y="3776870"/>
            <a:ext cx="3631399" cy="389850"/>
          </a:xfrm>
          <a:prstGeom prst="rect">
            <a:avLst/>
          </a:prstGeom>
        </p:spPr>
        <p:txBody>
          <a:bodyPr wrap="square">
            <a:spAutoFit/>
          </a:bodyPr>
          <a:lstStyle/>
          <a:p>
            <a:pPr algn="ctr"/>
            <a:r>
              <a:rPr lang="en-IN" sz="1000" b="1" dirty="0">
                <a:solidFill>
                  <a:schemeClr val="dk1"/>
                </a:solidFill>
              </a:rPr>
              <a:t>Figure 6:</a:t>
            </a:r>
            <a:r>
              <a:rPr lang="en-IN" sz="1000" dirty="0">
                <a:solidFill>
                  <a:schemeClr val="dk1"/>
                </a:solidFill>
              </a:rPr>
              <a:t> Stages of OCR. [Source: </a:t>
            </a:r>
            <a:r>
              <a:rPr lang="en-IN" sz="1000" dirty="0" err="1">
                <a:solidFill>
                  <a:schemeClr val="dk1"/>
                </a:solidFill>
              </a:rPr>
              <a:t>Bartz</a:t>
            </a:r>
            <a:r>
              <a:rPr lang="en-IN" sz="1000" dirty="0">
                <a:solidFill>
                  <a:schemeClr val="dk1"/>
                </a:solidFill>
              </a:rPr>
              <a:t> et al. </a:t>
            </a:r>
            <a:r>
              <a:rPr lang="en-IN" sz="1000" baseline="30000" dirty="0">
                <a:solidFill>
                  <a:schemeClr val="dk1"/>
                </a:solidFill>
              </a:rPr>
              <a:t>[22]</a:t>
            </a:r>
            <a:r>
              <a:rPr lang="en-IN" sz="1000" dirty="0">
                <a:solidFill>
                  <a:schemeClr val="dk1"/>
                </a:solidFill>
              </a:rPr>
              <a:t>] </a:t>
            </a:r>
            <a:endParaRPr lang="en-IN" sz="1000" baseline="30000" dirty="0">
              <a:solidFill>
                <a:schemeClr val="dk1"/>
              </a:solidFill>
            </a:endParaRPr>
          </a:p>
          <a:p>
            <a:endParaRPr lang="en-IN" baseline="30000" dirty="0">
              <a:solidFill>
                <a:schemeClr val="dk1"/>
              </a:solidFill>
            </a:endParaRPr>
          </a:p>
        </p:txBody>
      </p:sp>
      <p:sp>
        <p:nvSpPr>
          <p:cNvPr id="13" name="Rectangle 12">
            <a:extLst>
              <a:ext uri="{FF2B5EF4-FFF2-40B4-BE49-F238E27FC236}">
                <a16:creationId xmlns:a16="http://schemas.microsoft.com/office/drawing/2014/main" id="{0641494F-E9E2-4EFB-932D-A53FAA39EF1C}"/>
              </a:ext>
            </a:extLst>
          </p:cNvPr>
          <p:cNvSpPr/>
          <p:nvPr/>
        </p:nvSpPr>
        <p:spPr>
          <a:xfrm>
            <a:off x="4430505" y="4171309"/>
            <a:ext cx="4433025" cy="389850"/>
          </a:xfrm>
          <a:prstGeom prst="rect">
            <a:avLst/>
          </a:prstGeom>
        </p:spPr>
        <p:txBody>
          <a:bodyPr wrap="square">
            <a:spAutoFit/>
          </a:bodyPr>
          <a:lstStyle/>
          <a:p>
            <a:pPr algn="ctr"/>
            <a:r>
              <a:rPr lang="en-IN" sz="1000" b="1" dirty="0">
                <a:solidFill>
                  <a:schemeClr val="dk1"/>
                </a:solidFill>
              </a:rPr>
              <a:t>Figure 7:</a:t>
            </a:r>
            <a:r>
              <a:rPr lang="en-IN" sz="1000" dirty="0">
                <a:solidFill>
                  <a:schemeClr val="dk1"/>
                </a:solidFill>
              </a:rPr>
              <a:t> Most commonly used OCR frameworks. [Source: Ye Q et al. </a:t>
            </a:r>
            <a:r>
              <a:rPr lang="en-IN" sz="1000" baseline="30000" dirty="0">
                <a:solidFill>
                  <a:schemeClr val="dk1"/>
                </a:solidFill>
              </a:rPr>
              <a:t>[23]</a:t>
            </a:r>
            <a:r>
              <a:rPr lang="en-IN" sz="1000" dirty="0">
                <a:solidFill>
                  <a:schemeClr val="dk1"/>
                </a:solidFill>
              </a:rPr>
              <a:t>] </a:t>
            </a:r>
            <a:endParaRPr lang="en-IN" sz="1000" baseline="30000" dirty="0">
              <a:solidFill>
                <a:schemeClr val="dk1"/>
              </a:solidFill>
            </a:endParaRPr>
          </a:p>
          <a:p>
            <a:endParaRPr lang="en-IN" baseline="30000" dirty="0">
              <a:solidFill>
                <a:schemeClr val="dk1"/>
              </a:solidFill>
            </a:endParaRPr>
          </a:p>
        </p:txBody>
      </p:sp>
      <p:pic>
        <p:nvPicPr>
          <p:cNvPr id="14"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5"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46842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2655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434343"/>
                </a:solidFill>
                <a:latin typeface="Raleway Black"/>
                <a:ea typeface="Raleway Black"/>
                <a:cs typeface="Raleway Black"/>
                <a:sym typeface="Raleway Black"/>
              </a:rPr>
              <a:t>Overview</a:t>
            </a:r>
            <a:endParaRPr b="1" dirty="0">
              <a:solidFill>
                <a:srgbClr val="434343"/>
              </a:solidFill>
              <a:latin typeface="Questrial"/>
              <a:ea typeface="Questrial"/>
              <a:cs typeface="Questrial"/>
              <a:sym typeface="Questrial"/>
            </a:endParaRPr>
          </a:p>
        </p:txBody>
      </p:sp>
      <p:sp>
        <p:nvSpPr>
          <p:cNvPr id="63" name="Google Shape;63;p14"/>
          <p:cNvSpPr txBox="1">
            <a:spLocks noGrp="1"/>
          </p:cNvSpPr>
          <p:nvPr>
            <p:ph type="body" idx="1"/>
          </p:nvPr>
        </p:nvSpPr>
        <p:spPr>
          <a:xfrm>
            <a:off x="311700" y="1017725"/>
            <a:ext cx="8520600" cy="380275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Questrial"/>
              <a:buAutoNum type="arabicPeriod"/>
            </a:pPr>
            <a:r>
              <a:rPr lang="en" dirty="0">
                <a:latin typeface="Questrial"/>
                <a:ea typeface="Questrial"/>
                <a:cs typeface="Questrial"/>
                <a:sym typeface="Questrial"/>
              </a:rPr>
              <a:t>Introduction</a:t>
            </a:r>
            <a:endParaRPr lang="en-IN" altLang="en-US" dirty="0">
              <a:latin typeface="Questrial"/>
              <a:ea typeface="Questrial"/>
              <a:cs typeface="Questrial"/>
            </a:endParaRPr>
          </a:p>
          <a:p>
            <a:pPr marL="457200" lvl="0" indent="-342900" algn="l" rtl="0">
              <a:spcBef>
                <a:spcPts val="0"/>
              </a:spcBef>
              <a:spcAft>
                <a:spcPts val="0"/>
              </a:spcAft>
              <a:buSzPts val="1800"/>
              <a:buFont typeface="Questrial"/>
              <a:buAutoNum type="arabicPeriod"/>
            </a:pPr>
            <a:r>
              <a:rPr lang="en" dirty="0">
                <a:latin typeface="Questrial"/>
                <a:ea typeface="Questrial"/>
                <a:cs typeface="Questrial"/>
                <a:sym typeface="Questrial"/>
              </a:rPr>
              <a:t>Related works</a:t>
            </a:r>
            <a:endParaRPr dirty="0">
              <a:latin typeface="Questrial"/>
              <a:ea typeface="Questrial"/>
              <a:cs typeface="Questrial"/>
              <a:sym typeface="Questrial"/>
            </a:endParaRPr>
          </a:p>
          <a:p>
            <a:pPr marL="457200" lvl="0" indent="-342900" algn="l" rtl="0">
              <a:spcBef>
                <a:spcPts val="0"/>
              </a:spcBef>
              <a:spcAft>
                <a:spcPts val="0"/>
              </a:spcAft>
              <a:buSzPts val="1800"/>
              <a:buFont typeface="Questrial"/>
              <a:buAutoNum type="arabicPeriod"/>
            </a:pPr>
            <a:r>
              <a:rPr lang="en" dirty="0">
                <a:latin typeface="Questrial"/>
                <a:ea typeface="Questrial"/>
                <a:cs typeface="Questrial"/>
                <a:sym typeface="Questrial"/>
              </a:rPr>
              <a:t>Baselines &amp; Approach</a:t>
            </a:r>
          </a:p>
          <a:p>
            <a:pPr marL="457200" lvl="0" indent="-342900" algn="l" rtl="0">
              <a:spcBef>
                <a:spcPts val="0"/>
              </a:spcBef>
              <a:spcAft>
                <a:spcPts val="0"/>
              </a:spcAft>
              <a:buSzPts val="1800"/>
              <a:buFont typeface="Questrial"/>
              <a:buAutoNum type="arabicPeriod"/>
            </a:pPr>
            <a:r>
              <a:rPr lang="en" dirty="0">
                <a:latin typeface="Questrial"/>
                <a:ea typeface="Questrial"/>
                <a:cs typeface="Questrial"/>
                <a:sym typeface="Questrial"/>
              </a:rPr>
              <a:t>Dataset</a:t>
            </a:r>
          </a:p>
          <a:p>
            <a:pPr>
              <a:buFont typeface="Questrial"/>
              <a:buAutoNum type="arabicPeriod"/>
            </a:pPr>
            <a:r>
              <a:rPr lang="en" dirty="0">
                <a:latin typeface="Questrial"/>
                <a:ea typeface="Questrial"/>
                <a:cs typeface="Questrial"/>
                <a:sym typeface="Questrial"/>
              </a:rPr>
              <a:t>Experiments</a:t>
            </a:r>
            <a:endParaRPr dirty="0">
              <a:latin typeface="Questrial"/>
              <a:ea typeface="Questrial"/>
              <a:cs typeface="Questrial"/>
              <a:sym typeface="Questrial"/>
            </a:endParaRPr>
          </a:p>
          <a:p>
            <a:pPr>
              <a:buFont typeface="Questrial"/>
              <a:buAutoNum type="arabicPeriod"/>
            </a:pPr>
            <a:r>
              <a:rPr lang="en" dirty="0">
                <a:latin typeface="Questrial"/>
                <a:ea typeface="Questrial"/>
                <a:cs typeface="Questrial"/>
                <a:sym typeface="Questrial"/>
              </a:rPr>
              <a:t>Results &amp; Analysis</a:t>
            </a:r>
          </a:p>
          <a:p>
            <a:pPr>
              <a:buFont typeface="Questrial"/>
              <a:buAutoNum type="arabicPeriod"/>
            </a:pPr>
            <a:r>
              <a:rPr lang="en-GB" dirty="0">
                <a:latin typeface="Questrial"/>
                <a:ea typeface="Questrial"/>
                <a:cs typeface="Questrial"/>
                <a:sym typeface="Questrial"/>
              </a:rPr>
              <a:t>Conclusion</a:t>
            </a:r>
            <a:endParaRPr dirty="0">
              <a:latin typeface="Questrial"/>
              <a:ea typeface="Questrial"/>
              <a:cs typeface="Questrial"/>
              <a:sym typeface="Questrial"/>
            </a:endParaRPr>
          </a:p>
        </p:txBody>
      </p:sp>
      <p:sp>
        <p:nvSpPr>
          <p:cNvPr id="64" name="Google Shape;64;p14"/>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666666"/>
                </a:solidFill>
                <a:latin typeface="Raleway SemiBold"/>
                <a:ea typeface="Raleway SemiBold"/>
                <a:cs typeface="Raleway SemiBold"/>
                <a:sym typeface="Raleway SemiBold"/>
              </a:rPr>
              <a:t>                                                                                                                                                                          </a:t>
            </a:r>
            <a:endParaRPr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Clr>
                <a:schemeClr val="dk1"/>
              </a:buClr>
              <a:buSzPts val="1100"/>
              <a:buFont typeface="Arial"/>
              <a:buNone/>
            </a:pPr>
            <a:endParaRPr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6" name="Google Shape;117;p26"/>
          <p:cNvPicPr preferRelativeResize="0"/>
          <p:nvPr/>
        </p:nvPicPr>
        <p:blipFill rotWithShape="1">
          <a:blip r:embed="rId3">
            <a:alphaModFix/>
          </a:blip>
          <a:srcRect/>
          <a:stretch/>
        </p:blipFill>
        <p:spPr>
          <a:xfrm>
            <a:off x="8801367" y="4820475"/>
            <a:ext cx="324422" cy="324000"/>
          </a:xfrm>
          <a:prstGeom prst="rect">
            <a:avLst/>
          </a:prstGeom>
          <a:noFill/>
          <a:ln>
            <a:noFill/>
          </a:ln>
        </p:spPr>
      </p:pic>
      <p:pic>
        <p:nvPicPr>
          <p:cNvPr id="7"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solidFill>
                  <a:srgbClr val="434343"/>
                </a:solidFill>
                <a:latin typeface="Raleway Black"/>
                <a:ea typeface="Raleway Black"/>
                <a:cs typeface="Raleway Black"/>
                <a:sym typeface="Raleway Black"/>
              </a:rPr>
              <a:t>Text detection</a:t>
            </a:r>
            <a:endParaRPr dirty="0"/>
          </a:p>
        </p:txBody>
      </p:sp>
      <p:sp>
        <p:nvSpPr>
          <p:cNvPr id="134" name="Google Shape;134;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17</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sp>
        <p:nvSpPr>
          <p:cNvPr id="135" name="Google Shape;135;p20"/>
          <p:cNvSpPr txBox="1"/>
          <p:nvPr/>
        </p:nvSpPr>
        <p:spPr>
          <a:xfrm>
            <a:off x="482200" y="1060850"/>
            <a:ext cx="8146800" cy="3334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400"/>
              </a:spcBef>
              <a:spcAft>
                <a:spcPts val="0"/>
              </a:spcAft>
              <a:buNone/>
            </a:pPr>
            <a:r>
              <a:rPr lang="en" sz="1200" b="1" dirty="0">
                <a:solidFill>
                  <a:schemeClr val="dk1"/>
                </a:solidFill>
              </a:rPr>
              <a:t>CRAFT</a:t>
            </a:r>
            <a:endParaRPr sz="1200" b="1" dirty="0">
              <a:solidFill>
                <a:schemeClr val="dk1"/>
              </a:solidFill>
            </a:endParaRPr>
          </a:p>
          <a:p>
            <a:pPr marL="457200" lvl="0" indent="-317500" algn="l" rtl="0">
              <a:lnSpc>
                <a:spcPct val="150000"/>
              </a:lnSpc>
              <a:spcBef>
                <a:spcPts val="400"/>
              </a:spcBef>
              <a:spcAft>
                <a:spcPts val="0"/>
              </a:spcAft>
              <a:buClr>
                <a:schemeClr val="dk1"/>
              </a:buClr>
              <a:buSzPts val="1400"/>
              <a:buChar char="➔"/>
            </a:pPr>
            <a:r>
              <a:rPr lang="en" sz="1200" dirty="0">
                <a:solidFill>
                  <a:schemeClr val="dk1"/>
                </a:solidFill>
              </a:rPr>
              <a:t> Youngmin et al. </a:t>
            </a:r>
            <a:r>
              <a:rPr lang="en" sz="1200" baseline="30000" dirty="0">
                <a:solidFill>
                  <a:schemeClr val="dk1"/>
                </a:solidFill>
              </a:rPr>
              <a:t>[9]</a:t>
            </a:r>
            <a:r>
              <a:rPr lang="en" sz="1200" dirty="0">
                <a:solidFill>
                  <a:schemeClr val="dk1"/>
                </a:solidFill>
              </a:rPr>
              <a:t> proposed method called Character-Region Awareness For Text detection that effectively detect text area by exploring each character region and affinity between characters.</a:t>
            </a:r>
            <a:endParaRPr sz="1200" dirty="0">
              <a:solidFill>
                <a:schemeClr val="dk1"/>
              </a:solidFill>
            </a:endParaRPr>
          </a:p>
        </p:txBody>
      </p:sp>
      <p:pic>
        <p:nvPicPr>
          <p:cNvPr id="136" name="Google Shape;136;p20"/>
          <p:cNvPicPr preferRelativeResize="0"/>
          <p:nvPr/>
        </p:nvPicPr>
        <p:blipFill>
          <a:blip r:embed="rId3">
            <a:alphaModFix/>
          </a:blip>
          <a:stretch>
            <a:fillRect/>
          </a:stretch>
        </p:blipFill>
        <p:spPr>
          <a:xfrm>
            <a:off x="2160062" y="2267475"/>
            <a:ext cx="4791075" cy="1910975"/>
          </a:xfrm>
          <a:prstGeom prst="rect">
            <a:avLst/>
          </a:prstGeom>
          <a:noFill/>
          <a:ln>
            <a:noFill/>
          </a:ln>
        </p:spPr>
      </p:pic>
      <p:sp>
        <p:nvSpPr>
          <p:cNvPr id="137" name="Google Shape;137;p20"/>
          <p:cNvSpPr txBox="1"/>
          <p:nvPr/>
        </p:nvSpPr>
        <p:spPr>
          <a:xfrm>
            <a:off x="1657350" y="4286900"/>
            <a:ext cx="5829300" cy="21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chemeClr val="dk1"/>
                </a:solidFill>
              </a:rPr>
              <a:t>Figure 8:</a:t>
            </a:r>
            <a:r>
              <a:rPr lang="en" sz="1000" dirty="0">
                <a:solidFill>
                  <a:schemeClr val="dk1"/>
                </a:solidFill>
              </a:rPr>
              <a:t> Visualization of character-level detection using CRAFT. [</a:t>
            </a:r>
            <a:r>
              <a:rPr lang="en-IN" sz="1000" dirty="0">
                <a:solidFill>
                  <a:schemeClr val="dk1"/>
                </a:solidFill>
              </a:rPr>
              <a:t>Source: Youngmin et al 2019 </a:t>
            </a:r>
            <a:r>
              <a:rPr lang="en-IN" sz="1000" baseline="30000" dirty="0">
                <a:solidFill>
                  <a:schemeClr val="dk1"/>
                </a:solidFill>
              </a:rPr>
              <a:t>[9]</a:t>
            </a:r>
            <a:r>
              <a:rPr lang="en" sz="1000" dirty="0">
                <a:solidFill>
                  <a:schemeClr val="dk1"/>
                </a:solidFill>
              </a:rPr>
              <a:t>]</a:t>
            </a:r>
            <a:endParaRPr sz="1000" baseline="30000" dirty="0">
              <a:solidFill>
                <a:schemeClr val="dk1"/>
              </a:solidFill>
            </a:endParaRPr>
          </a:p>
        </p:txBody>
      </p:sp>
      <p:pic>
        <p:nvPicPr>
          <p:cNvPr id="9"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solidFill>
                  <a:srgbClr val="434343"/>
                </a:solidFill>
                <a:latin typeface="Raleway Black"/>
                <a:ea typeface="Raleway Black"/>
                <a:cs typeface="Raleway Black"/>
                <a:sym typeface="Raleway Black"/>
              </a:rPr>
              <a:t>Text recognition</a:t>
            </a:r>
            <a:endParaRPr dirty="0"/>
          </a:p>
        </p:txBody>
      </p:sp>
      <p:sp>
        <p:nvSpPr>
          <p:cNvPr id="134" name="Google Shape;134;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18</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sp>
        <p:nvSpPr>
          <p:cNvPr id="135" name="Google Shape;135;p20"/>
          <p:cNvSpPr txBox="1"/>
          <p:nvPr/>
        </p:nvSpPr>
        <p:spPr>
          <a:xfrm>
            <a:off x="482200" y="1060850"/>
            <a:ext cx="8146800" cy="3334500"/>
          </a:xfrm>
          <a:prstGeom prst="rect">
            <a:avLst/>
          </a:prstGeom>
          <a:noFill/>
          <a:ln>
            <a:noFill/>
          </a:ln>
        </p:spPr>
        <p:txBody>
          <a:bodyPr spcFirstLastPara="1" wrap="square" lIns="91425" tIns="91425" rIns="91425" bIns="91425" anchor="t" anchorCtr="0">
            <a:noAutofit/>
          </a:bodyPr>
          <a:lstStyle/>
          <a:p>
            <a:pPr marL="457200" lvl="0" indent="-317500">
              <a:lnSpc>
                <a:spcPct val="200000"/>
              </a:lnSpc>
              <a:spcBef>
                <a:spcPts val="400"/>
              </a:spcBef>
              <a:buClr>
                <a:schemeClr val="dk1"/>
              </a:buClr>
              <a:buSzPts val="1400"/>
              <a:buChar char="➔"/>
            </a:pPr>
            <a:r>
              <a:rPr lang="en" sz="1200" dirty="0">
                <a:solidFill>
                  <a:schemeClr val="dk1"/>
                </a:solidFill>
              </a:rPr>
              <a:t> Baek et al. </a:t>
            </a:r>
            <a:r>
              <a:rPr lang="en" sz="1200" baseline="30000" dirty="0">
                <a:solidFill>
                  <a:schemeClr val="dk1"/>
                </a:solidFill>
              </a:rPr>
              <a:t>[10]</a:t>
            </a:r>
            <a:r>
              <a:rPr lang="en" sz="1200" dirty="0">
                <a:solidFill>
                  <a:schemeClr val="dk1"/>
                </a:solidFill>
              </a:rPr>
              <a:t> </a:t>
            </a:r>
            <a:r>
              <a:rPr lang="en-IN" sz="1200" dirty="0">
                <a:solidFill>
                  <a:schemeClr val="dk1"/>
                </a:solidFill>
              </a:rPr>
              <a:t>in their work presented the fair comparison of different existing methods for scene text recognition.</a:t>
            </a:r>
          </a:p>
          <a:p>
            <a:pPr marL="457200" lvl="0" indent="-317500">
              <a:lnSpc>
                <a:spcPct val="200000"/>
              </a:lnSpc>
              <a:spcBef>
                <a:spcPts val="400"/>
              </a:spcBef>
              <a:buClr>
                <a:schemeClr val="dk1"/>
              </a:buClr>
              <a:buSzPts val="1400"/>
              <a:buChar char="➔"/>
            </a:pPr>
            <a:r>
              <a:rPr lang="en-IN" sz="1200" dirty="0">
                <a:solidFill>
                  <a:schemeClr val="dk1"/>
                </a:solidFill>
              </a:rPr>
              <a:t>An integrated </a:t>
            </a:r>
            <a:r>
              <a:rPr lang="en-IN" sz="1200" dirty="0"/>
              <a:t>framework that consists of four stages is proposed for scene text recognition.</a:t>
            </a:r>
            <a:endParaRPr sz="1200" dirty="0">
              <a:solidFill>
                <a:schemeClr val="dk1"/>
              </a:solidFill>
            </a:endParaRPr>
          </a:p>
        </p:txBody>
      </p:sp>
      <p:sp>
        <p:nvSpPr>
          <p:cNvPr id="137" name="Google Shape;137;p20"/>
          <p:cNvSpPr txBox="1"/>
          <p:nvPr/>
        </p:nvSpPr>
        <p:spPr>
          <a:xfrm>
            <a:off x="1657349" y="3765612"/>
            <a:ext cx="5829300" cy="21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chemeClr val="dk1"/>
                </a:solidFill>
              </a:rPr>
              <a:t>Figure 9:</a:t>
            </a:r>
            <a:r>
              <a:rPr lang="en" sz="1000" dirty="0">
                <a:solidFill>
                  <a:schemeClr val="dk1"/>
                </a:solidFill>
              </a:rPr>
              <a:t> </a:t>
            </a:r>
            <a:r>
              <a:rPr lang="en-IN" sz="1000" dirty="0">
                <a:solidFill>
                  <a:schemeClr val="dk1"/>
                </a:solidFill>
              </a:rPr>
              <a:t>Text Recognition framework.  [Source: Baek et al 2019 </a:t>
            </a:r>
            <a:r>
              <a:rPr lang="en-IN" sz="1000" baseline="30000" dirty="0">
                <a:solidFill>
                  <a:schemeClr val="dk1"/>
                </a:solidFill>
              </a:rPr>
              <a:t>[10]</a:t>
            </a:r>
            <a:r>
              <a:rPr lang="en-IN" sz="1000" dirty="0">
                <a:solidFill>
                  <a:schemeClr val="dk1"/>
                </a:solidFill>
              </a:rPr>
              <a:t>]</a:t>
            </a:r>
            <a:endParaRPr sz="1000" baseline="30000" dirty="0">
              <a:solidFill>
                <a:schemeClr val="dk1"/>
              </a:solidFill>
            </a:endParaRPr>
          </a:p>
        </p:txBody>
      </p:sp>
      <p:pic>
        <p:nvPicPr>
          <p:cNvPr id="3" name="Picture 2">
            <a:extLst>
              <a:ext uri="{FF2B5EF4-FFF2-40B4-BE49-F238E27FC236}">
                <a16:creationId xmlns:a16="http://schemas.microsoft.com/office/drawing/2014/main" id="{DFFC8B80-9942-44CC-8089-E5EF214D284D}"/>
              </a:ext>
            </a:extLst>
          </p:cNvPr>
          <p:cNvPicPr>
            <a:picLocks noChangeAspect="1"/>
          </p:cNvPicPr>
          <p:nvPr/>
        </p:nvPicPr>
        <p:blipFill>
          <a:blip r:embed="rId3"/>
          <a:stretch>
            <a:fillRect/>
          </a:stretch>
        </p:blipFill>
        <p:spPr>
          <a:xfrm>
            <a:off x="311700" y="2670309"/>
            <a:ext cx="8449149" cy="926353"/>
          </a:xfrm>
          <a:prstGeom prst="rect">
            <a:avLst/>
          </a:prstGeom>
        </p:spPr>
      </p:pic>
      <p:pic>
        <p:nvPicPr>
          <p:cNvPr id="9"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703096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sym typeface="Raleway Black"/>
              </a:rPr>
              <a:t>Google Vision OCR</a:t>
            </a:r>
            <a:endParaRPr dirty="0"/>
          </a:p>
        </p:txBody>
      </p:sp>
      <p:sp>
        <p:nvSpPr>
          <p:cNvPr id="134" name="Google Shape;134;p20"/>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19</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sp>
        <p:nvSpPr>
          <p:cNvPr id="135" name="Google Shape;135;p20"/>
          <p:cNvSpPr txBox="1"/>
          <p:nvPr/>
        </p:nvSpPr>
        <p:spPr>
          <a:xfrm>
            <a:off x="482200" y="1060850"/>
            <a:ext cx="8146800" cy="3334500"/>
          </a:xfrm>
          <a:prstGeom prst="rect">
            <a:avLst/>
          </a:prstGeom>
          <a:noFill/>
          <a:ln>
            <a:noFill/>
          </a:ln>
        </p:spPr>
        <p:txBody>
          <a:bodyPr spcFirstLastPara="1" wrap="square" lIns="91425" tIns="91425" rIns="91425" bIns="91425" anchor="t" anchorCtr="0">
            <a:noAutofit/>
          </a:bodyPr>
          <a:lstStyle/>
          <a:p>
            <a:pPr marL="457200" lvl="0" indent="-317500">
              <a:lnSpc>
                <a:spcPct val="200000"/>
              </a:lnSpc>
              <a:spcBef>
                <a:spcPts val="400"/>
              </a:spcBef>
              <a:buSzPts val="1400"/>
              <a:buFont typeface="Arial"/>
              <a:buChar char="➔"/>
            </a:pPr>
            <a:endParaRPr lang="en-US" sz="1200" dirty="0"/>
          </a:p>
          <a:p>
            <a:pPr marL="457200" lvl="0" indent="-317500">
              <a:lnSpc>
                <a:spcPct val="200000"/>
              </a:lnSpc>
              <a:spcBef>
                <a:spcPts val="400"/>
              </a:spcBef>
              <a:buSzPts val="1400"/>
              <a:buFont typeface="Arial"/>
              <a:buChar char="➔"/>
            </a:pPr>
            <a:r>
              <a:rPr lang="en-US" sz="1200" dirty="0"/>
              <a:t>Ready to use machine learning pre-trained models</a:t>
            </a:r>
          </a:p>
          <a:p>
            <a:pPr marL="457200" lvl="0" indent="-317500">
              <a:lnSpc>
                <a:spcPct val="200000"/>
              </a:lnSpc>
              <a:spcBef>
                <a:spcPts val="400"/>
              </a:spcBef>
              <a:buSzPts val="1400"/>
              <a:buFont typeface="Arial"/>
              <a:buChar char="➔"/>
            </a:pPr>
            <a:r>
              <a:rPr lang="en" sz="1200" dirty="0"/>
              <a:t>REST API: receives images and resturns a JSON</a:t>
            </a:r>
          </a:p>
          <a:p>
            <a:pPr marL="457200" lvl="0" indent="-317500">
              <a:lnSpc>
                <a:spcPct val="200000"/>
              </a:lnSpc>
              <a:spcBef>
                <a:spcPts val="400"/>
              </a:spcBef>
              <a:buSzPts val="1400"/>
              <a:buFont typeface="Arial"/>
              <a:buChar char="➔"/>
            </a:pPr>
            <a:r>
              <a:rPr lang="en-IN" sz="1200" dirty="0"/>
              <a:t>$ 1.5 - $ 4.0 / 1000 units. Pay as you use model.</a:t>
            </a:r>
          </a:p>
          <a:p>
            <a:pPr marL="457200" lvl="0" indent="-317500">
              <a:lnSpc>
                <a:spcPct val="200000"/>
              </a:lnSpc>
              <a:spcBef>
                <a:spcPts val="400"/>
              </a:spcBef>
              <a:buSzPts val="1400"/>
              <a:buFont typeface="Arial"/>
              <a:buChar char="➔"/>
            </a:pPr>
            <a:r>
              <a:rPr lang="en-GB" sz="1200" dirty="0">
                <a:hlinkClick r:id="rId3"/>
              </a:rPr>
              <a:t>https://cloud.google.com/vision/</a:t>
            </a:r>
            <a:endParaRPr lang="en-GB" sz="1200" dirty="0"/>
          </a:p>
          <a:p>
            <a:pPr marL="457200" lvl="0" indent="-317500">
              <a:lnSpc>
                <a:spcPct val="200000"/>
              </a:lnSpc>
              <a:spcBef>
                <a:spcPts val="400"/>
              </a:spcBef>
              <a:buSzPts val="1400"/>
              <a:buFont typeface="Arial"/>
              <a:buChar char="➔"/>
            </a:pPr>
            <a:r>
              <a:rPr lang="en-GB" sz="1200" dirty="0">
                <a:hlinkClick r:id="rId4"/>
              </a:rPr>
              <a:t>https://github.com/GoogleCloudPlatform/cloud-vision</a:t>
            </a:r>
            <a:endParaRPr lang="en-IN" sz="1200" dirty="0"/>
          </a:p>
        </p:txBody>
      </p:sp>
      <p:sp>
        <p:nvSpPr>
          <p:cNvPr id="137" name="Google Shape;137;p20"/>
          <p:cNvSpPr txBox="1"/>
          <p:nvPr/>
        </p:nvSpPr>
        <p:spPr>
          <a:xfrm>
            <a:off x="1657349" y="3765612"/>
            <a:ext cx="5829300" cy="21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baseline="30000" dirty="0">
              <a:solidFill>
                <a:schemeClr val="dk1"/>
              </a:solidFill>
            </a:endParaRPr>
          </a:p>
        </p:txBody>
      </p:sp>
      <p:pic>
        <p:nvPicPr>
          <p:cNvPr id="9"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787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06750" y="1091658"/>
            <a:ext cx="8114700" cy="3242100"/>
          </a:xfrm>
          <a:prstGeom prst="rect">
            <a:avLst/>
          </a:prstGeom>
        </p:spPr>
        <p:txBody>
          <a:bodyPr spcFirstLastPara="1" wrap="square" lIns="91425" tIns="91425" rIns="91425" bIns="91425" anchor="t" anchorCtr="0">
            <a:noAutofit/>
          </a:bodyPr>
          <a:lstStyle/>
          <a:p>
            <a:pPr marL="0" lvl="0" indent="0" algn="l" rtl="0">
              <a:lnSpc>
                <a:spcPct val="150000"/>
              </a:lnSpc>
              <a:spcBef>
                <a:spcPts val="400"/>
              </a:spcBef>
              <a:spcAft>
                <a:spcPts val="0"/>
              </a:spcAft>
              <a:buClr>
                <a:schemeClr val="dk1"/>
              </a:buClr>
              <a:buSzPts val="1100"/>
              <a:buFont typeface="Arial"/>
              <a:buNone/>
            </a:pPr>
            <a:r>
              <a:rPr lang="en" sz="1400" b="1" dirty="0">
                <a:solidFill>
                  <a:schemeClr val="dk1"/>
                </a:solidFill>
              </a:rPr>
              <a:t> </a:t>
            </a:r>
            <a:endParaRPr sz="1000" dirty="0">
              <a:latin typeface="Alata"/>
              <a:ea typeface="Alata"/>
              <a:cs typeface="Alata"/>
              <a:sym typeface="Alata"/>
            </a:endParaRPr>
          </a:p>
        </p:txBody>
      </p:sp>
      <p:sp>
        <p:nvSpPr>
          <p:cNvPr id="123" name="Google Shape;123;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24" name="Google Shape;124;p19"/>
          <p:cNvSpPr txBox="1"/>
          <p:nvPr/>
        </p:nvSpPr>
        <p:spPr>
          <a:xfrm>
            <a:off x="904125" y="4542675"/>
            <a:ext cx="8232000" cy="12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700" dirty="0">
              <a:solidFill>
                <a:schemeClr val="dk2"/>
              </a:solidFill>
              <a:latin typeface="Raleway"/>
              <a:ea typeface="Raleway"/>
              <a:cs typeface="Raleway"/>
              <a:sym typeface="Raleway"/>
            </a:endParaRPr>
          </a:p>
        </p:txBody>
      </p:sp>
      <p:sp>
        <p:nvSpPr>
          <p:cNvPr id="125" name="Google Shape;12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IN" dirty="0">
                <a:solidFill>
                  <a:srgbClr val="434343"/>
                </a:solidFill>
                <a:latin typeface="Raleway Black"/>
              </a:rPr>
              <a:t>The overall framework</a:t>
            </a:r>
            <a:endParaRPr dirty="0"/>
          </a:p>
        </p:txBody>
      </p:sp>
      <p:sp>
        <p:nvSpPr>
          <p:cNvPr id="126" name="Google Shape;126;p1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20</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p:txBody>
      </p:sp>
      <p:pic>
        <p:nvPicPr>
          <p:cNvPr id="9" name="Picture 8">
            <a:extLst>
              <a:ext uri="{FF2B5EF4-FFF2-40B4-BE49-F238E27FC236}">
                <a16:creationId xmlns:a16="http://schemas.microsoft.com/office/drawing/2014/main" id="{B9AE0DB0-A69F-4AD0-A731-80AAC81343D2}"/>
              </a:ext>
            </a:extLst>
          </p:cNvPr>
          <p:cNvPicPr>
            <a:picLocks noChangeAspect="1"/>
          </p:cNvPicPr>
          <p:nvPr/>
        </p:nvPicPr>
        <p:blipFill>
          <a:blip r:embed="rId3"/>
          <a:stretch>
            <a:fillRect/>
          </a:stretch>
        </p:blipFill>
        <p:spPr>
          <a:xfrm>
            <a:off x="1226288" y="1017725"/>
            <a:ext cx="5368215" cy="3297361"/>
          </a:xfrm>
          <a:prstGeom prst="rect">
            <a:avLst/>
          </a:prstGeom>
        </p:spPr>
      </p:pic>
      <p:sp>
        <p:nvSpPr>
          <p:cNvPr id="2" name="Rectangle 1">
            <a:extLst>
              <a:ext uri="{FF2B5EF4-FFF2-40B4-BE49-F238E27FC236}">
                <a16:creationId xmlns:a16="http://schemas.microsoft.com/office/drawing/2014/main" id="{F11A64D1-A61E-4DE6-8FAE-0CCC1E8866AB}"/>
              </a:ext>
            </a:extLst>
          </p:cNvPr>
          <p:cNvSpPr/>
          <p:nvPr/>
        </p:nvSpPr>
        <p:spPr>
          <a:xfrm>
            <a:off x="2661861" y="4425277"/>
            <a:ext cx="3820278" cy="269304"/>
          </a:xfrm>
          <a:prstGeom prst="rect">
            <a:avLst/>
          </a:prstGeom>
        </p:spPr>
        <p:txBody>
          <a:bodyPr wrap="none">
            <a:spAutoFit/>
          </a:bodyPr>
          <a:lstStyle/>
          <a:p>
            <a:pPr lvl="0" algn="ctr">
              <a:lnSpc>
                <a:spcPct val="115000"/>
              </a:lnSpc>
            </a:pPr>
            <a:r>
              <a:rPr lang="en-IN" sz="1000" b="1" dirty="0">
                <a:solidFill>
                  <a:schemeClr val="dk1"/>
                </a:solidFill>
              </a:rPr>
              <a:t>Figure 10:</a:t>
            </a:r>
            <a:r>
              <a:rPr lang="en-IN" sz="1000" dirty="0">
                <a:solidFill>
                  <a:schemeClr val="dk1"/>
                </a:solidFill>
              </a:rPr>
              <a:t> The overall framework and the proposed OCR engine</a:t>
            </a:r>
            <a:endParaRPr lang="en-IN" sz="1000" baseline="30000" dirty="0">
              <a:solidFill>
                <a:schemeClr val="dk1"/>
              </a:solidFill>
            </a:endParaRPr>
          </a:p>
        </p:txBody>
      </p:sp>
      <p:pic>
        <p:nvPicPr>
          <p:cNvPr id="10"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2"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96620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p:nvPr/>
        </p:nvSpPr>
        <p:spPr>
          <a:xfrm>
            <a:off x="-7900" y="0"/>
            <a:ext cx="9151800" cy="4820400"/>
          </a:xfrm>
          <a:prstGeom prst="rect">
            <a:avLst/>
          </a:prstGeom>
          <a:solidFill>
            <a:srgbClr val="1BC10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9"/>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4. Dataset</a:t>
            </a:r>
            <a:endParaRPr dirty="0">
              <a:solidFill>
                <a:srgbClr val="FFFFFF"/>
              </a:solidFill>
              <a:latin typeface="Raleway Thin"/>
              <a:ea typeface="Raleway Thin"/>
              <a:cs typeface="Raleway Thin"/>
              <a:sym typeface="Raleway Thin"/>
            </a:endParaRPr>
          </a:p>
        </p:txBody>
      </p:sp>
      <p:sp>
        <p:nvSpPr>
          <p:cNvPr id="237" name="Google Shape;237;p3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endParaRPr lang="en" sz="1200" dirty="0">
              <a:solidFill>
                <a:srgbClr val="666666"/>
              </a:solidFill>
              <a:latin typeface="Raleway Thin"/>
              <a:ea typeface="Raleway Thin"/>
              <a:cs typeface="Raleway Thin"/>
              <a:sym typeface="Raleway Thin"/>
            </a:endParaRPr>
          </a:p>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666666"/>
              </a:solidFill>
              <a:latin typeface="Raleway Thin"/>
              <a:ea typeface="Raleway Thin"/>
              <a:cs typeface="Raleway Thin"/>
              <a:sym typeface="Raleway Thin"/>
            </a:endParaRPr>
          </a:p>
        </p:txBody>
      </p:sp>
      <p:pic>
        <p:nvPicPr>
          <p:cNvPr id="238" name="Google Shape;238;p39"/>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175313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202075"/>
            <a:ext cx="8520600" cy="3416400"/>
          </a:xfrm>
          <a:prstGeom prst="rect">
            <a:avLst/>
          </a:prstGeom>
        </p:spPr>
        <p:txBody>
          <a:bodyPr spcFirstLastPara="1" wrap="square" lIns="91425" tIns="91425" rIns="91425" bIns="91425" anchor="t" anchorCtr="0">
            <a:noAutofit/>
          </a:bodyPr>
          <a:lstStyle/>
          <a:p>
            <a:pPr indent="-323850" algn="just">
              <a:lnSpc>
                <a:spcPct val="150000"/>
              </a:lnSpc>
              <a:buClr>
                <a:schemeClr val="dk1"/>
              </a:buClr>
              <a:buSzPts val="1500"/>
              <a:buFont typeface="Arial"/>
              <a:buChar char="➔"/>
            </a:pPr>
            <a:r>
              <a:rPr lang="en-IN" sz="1200" dirty="0">
                <a:solidFill>
                  <a:schemeClr val="dk1"/>
                </a:solidFill>
              </a:rPr>
              <a:t>Steel Type plates -  ~ 400 image pairs. </a:t>
            </a:r>
          </a:p>
          <a:p>
            <a:pPr marL="133350" lvl="0" indent="0" algn="just">
              <a:lnSpc>
                <a:spcPct val="150000"/>
              </a:lnSpc>
              <a:buClr>
                <a:schemeClr val="dk1"/>
              </a:buClr>
              <a:buSzPts val="1500"/>
              <a:buNone/>
            </a:pPr>
            <a:endParaRPr lang="en-I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IN" sz="2800" dirty="0">
                <a:solidFill>
                  <a:srgbClr val="434343"/>
                </a:solidFill>
                <a:latin typeface="Raleway Black"/>
                <a:ea typeface="Raleway Black"/>
                <a:cs typeface="Raleway Black"/>
                <a:sym typeface="Raleway Black"/>
              </a:rPr>
              <a:t>Datasets</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666666"/>
                </a:solidFill>
                <a:latin typeface="Raleway SemiBold"/>
                <a:ea typeface="Raleway SemiBold"/>
                <a:cs typeface="Raleway SemiBold"/>
                <a:sym typeface="Raleway SemiBold"/>
              </a:rPr>
              <a:t>                                                                                                                                                                          </a:t>
            </a:r>
            <a:endParaRPr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21</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Clr>
                <a:schemeClr val="dk1"/>
              </a:buClr>
              <a:buSzPts val="1100"/>
              <a:buFont typeface="Arial"/>
              <a:buNone/>
            </a:pPr>
            <a:endParaRPr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7" name="Google Shape;99;p17">
            <a:extLst>
              <a:ext uri="{FF2B5EF4-FFF2-40B4-BE49-F238E27FC236}">
                <a16:creationId xmlns:a16="http://schemas.microsoft.com/office/drawing/2014/main" id="{68CB7592-4E65-424D-AEAA-403C48001CDD}"/>
              </a:ext>
            </a:extLst>
          </p:cNvPr>
          <p:cNvPicPr preferRelativeResize="0"/>
          <p:nvPr/>
        </p:nvPicPr>
        <p:blipFill>
          <a:blip r:embed="rId3">
            <a:alphaModFix/>
          </a:blip>
          <a:stretch>
            <a:fillRect/>
          </a:stretch>
        </p:blipFill>
        <p:spPr>
          <a:xfrm>
            <a:off x="900223" y="1798178"/>
            <a:ext cx="7343554" cy="2176889"/>
          </a:xfrm>
          <a:prstGeom prst="rect">
            <a:avLst/>
          </a:prstGeom>
          <a:noFill/>
          <a:ln>
            <a:noFill/>
          </a:ln>
        </p:spPr>
      </p:pic>
      <p:sp>
        <p:nvSpPr>
          <p:cNvPr id="2" name="Rectangle 1">
            <a:extLst>
              <a:ext uri="{FF2B5EF4-FFF2-40B4-BE49-F238E27FC236}">
                <a16:creationId xmlns:a16="http://schemas.microsoft.com/office/drawing/2014/main" id="{74A4A3E1-6802-418C-8292-77C49ABC95D9}"/>
              </a:ext>
            </a:extLst>
          </p:cNvPr>
          <p:cNvSpPr/>
          <p:nvPr/>
        </p:nvSpPr>
        <p:spPr>
          <a:xfrm>
            <a:off x="2822275" y="4162119"/>
            <a:ext cx="3483647" cy="269304"/>
          </a:xfrm>
          <a:prstGeom prst="rect">
            <a:avLst/>
          </a:prstGeom>
        </p:spPr>
        <p:txBody>
          <a:bodyPr wrap="none">
            <a:spAutoFit/>
          </a:bodyPr>
          <a:lstStyle/>
          <a:p>
            <a:pPr lvl="0" algn="ctr">
              <a:lnSpc>
                <a:spcPct val="115000"/>
              </a:lnSpc>
            </a:pPr>
            <a:r>
              <a:rPr lang="en-IN" sz="1000" b="1" dirty="0"/>
              <a:t>Figure 11:</a:t>
            </a:r>
            <a:r>
              <a:rPr lang="en-IN" sz="1000" dirty="0"/>
              <a:t> A Steel type plate with input and its output pair </a:t>
            </a:r>
          </a:p>
        </p:txBody>
      </p:sp>
      <p:pic>
        <p:nvPicPr>
          <p:cNvPr id="9"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946981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434343"/>
                </a:solidFill>
                <a:latin typeface="Raleway Black"/>
                <a:sym typeface="Raleway"/>
              </a:rPr>
              <a:t>Preparation of data pairs</a:t>
            </a:r>
            <a:endParaRPr dirty="0">
              <a:solidFill>
                <a:srgbClr val="434343"/>
              </a:solidFill>
              <a:latin typeface="Raleway Black"/>
            </a:endParaRPr>
          </a:p>
        </p:txBody>
      </p:sp>
      <p:sp>
        <p:nvSpPr>
          <p:cNvPr id="107" name="Google Shape;107;p18"/>
          <p:cNvSpPr txBox="1">
            <a:spLocks noGrp="1"/>
          </p:cNvSpPr>
          <p:nvPr>
            <p:ph type="body" idx="1"/>
          </p:nvPr>
        </p:nvSpPr>
        <p:spPr>
          <a:xfrm>
            <a:off x="311750" y="1265550"/>
            <a:ext cx="8520600" cy="29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rPr>
              <a:t>  	   RGB</a:t>
            </a:r>
          </a:p>
          <a:p>
            <a:pPr marL="0" lvl="0" indent="0" algn="l" rtl="0">
              <a:spcBef>
                <a:spcPts val="0"/>
              </a:spcBef>
              <a:spcAft>
                <a:spcPts val="0"/>
              </a:spcAft>
              <a:buNone/>
            </a:pPr>
            <a:r>
              <a:rPr lang="en-IN" dirty="0">
                <a:solidFill>
                  <a:schemeClr val="dk1"/>
                </a:solidFill>
              </a:rPr>
              <a:t>	</a:t>
            </a:r>
          </a:p>
          <a:p>
            <a:pPr marL="0" lvl="0" indent="0" algn="l" rtl="0">
              <a:spcBef>
                <a:spcPts val="0"/>
              </a:spcBef>
              <a:spcAft>
                <a:spcPts val="0"/>
              </a:spcAft>
              <a:buClr>
                <a:schemeClr val="dk1"/>
              </a:buClr>
              <a:buSzPts val="1100"/>
              <a:buFont typeface="Arial"/>
              <a:buNone/>
            </a:pPr>
            <a:r>
              <a:rPr lang="en-IN" dirty="0">
                <a:solidFill>
                  <a:schemeClr val="dk1"/>
                </a:solidFill>
              </a:rPr>
              <a:t>	Grayscale</a:t>
            </a:r>
          </a:p>
          <a:p>
            <a:pPr marL="0" lvl="0" indent="0" algn="l" rtl="0">
              <a:spcBef>
                <a:spcPts val="0"/>
              </a:spcBef>
              <a:spcAft>
                <a:spcPts val="0"/>
              </a:spcAft>
              <a:buClr>
                <a:schemeClr val="dk1"/>
              </a:buClr>
              <a:buSzPts val="1100"/>
              <a:buFont typeface="Arial"/>
              <a:buNone/>
            </a:pPr>
            <a:r>
              <a:rPr lang="en-IN" dirty="0">
                <a:solidFill>
                  <a:schemeClr val="dk1"/>
                </a:solidFill>
              </a:rPr>
              <a:t> </a:t>
            </a:r>
          </a:p>
          <a:p>
            <a:pPr marL="0" lvl="0" indent="0" algn="l" rtl="0">
              <a:spcBef>
                <a:spcPts val="0"/>
              </a:spcBef>
              <a:spcAft>
                <a:spcPts val="0"/>
              </a:spcAft>
              <a:buClr>
                <a:schemeClr val="dk1"/>
              </a:buClr>
              <a:buSzPts val="1100"/>
              <a:buFont typeface="Arial"/>
              <a:buNone/>
            </a:pPr>
            <a:r>
              <a:rPr lang="en-IN" dirty="0">
                <a:solidFill>
                  <a:schemeClr val="dk1"/>
                </a:solidFill>
              </a:rPr>
              <a:t>	Annotated</a:t>
            </a:r>
          </a:p>
          <a:p>
            <a:pPr marL="0" lvl="0" indent="0" algn="l" rtl="0">
              <a:spcBef>
                <a:spcPts val="0"/>
              </a:spcBef>
              <a:spcAft>
                <a:spcPts val="0"/>
              </a:spcAft>
              <a:buClr>
                <a:schemeClr val="dk1"/>
              </a:buClr>
              <a:buSzPts val="1100"/>
              <a:buFont typeface="Arial"/>
              <a:buNone/>
            </a:pPr>
            <a:r>
              <a:rPr lang="en-IN" dirty="0">
                <a:solidFill>
                  <a:schemeClr val="dk1"/>
                </a:solidFill>
              </a:rPr>
              <a:t>       </a:t>
            </a:r>
          </a:p>
          <a:p>
            <a:pPr marL="0" lvl="0" indent="0" algn="l" rtl="0">
              <a:spcBef>
                <a:spcPts val="0"/>
              </a:spcBef>
              <a:spcAft>
                <a:spcPts val="0"/>
              </a:spcAft>
              <a:buClr>
                <a:schemeClr val="dk1"/>
              </a:buClr>
              <a:buSzPts val="1100"/>
              <a:buFont typeface="Arial"/>
              <a:buNone/>
            </a:pPr>
            <a:r>
              <a:rPr lang="en-IN" dirty="0">
                <a:solidFill>
                  <a:schemeClr val="dk1"/>
                </a:solidFill>
              </a:rPr>
              <a:t>	Difference</a:t>
            </a:r>
          </a:p>
          <a:p>
            <a:pPr marL="0" lvl="0" indent="0" algn="l" rtl="0">
              <a:spcBef>
                <a:spcPts val="0"/>
              </a:spcBef>
              <a:spcAft>
                <a:spcPts val="0"/>
              </a:spcAft>
              <a:buClr>
                <a:schemeClr val="dk1"/>
              </a:buClr>
              <a:buSzPts val="1100"/>
              <a:buFont typeface="Arial"/>
              <a:buNone/>
            </a:pPr>
            <a:r>
              <a:rPr lang="en-IN" dirty="0">
                <a:solidFill>
                  <a:schemeClr val="dk1"/>
                </a:solidFill>
              </a:rPr>
              <a:t> </a:t>
            </a:r>
          </a:p>
          <a:p>
            <a:pPr marL="0" lvl="0" indent="0" algn="l" rtl="0">
              <a:spcBef>
                <a:spcPts val="0"/>
              </a:spcBef>
              <a:spcAft>
                <a:spcPts val="0"/>
              </a:spcAft>
              <a:buClr>
                <a:schemeClr val="dk1"/>
              </a:buClr>
              <a:buSzPts val="1100"/>
              <a:buFont typeface="Arial"/>
              <a:buNone/>
            </a:pPr>
            <a:r>
              <a:rPr lang="en-IN" dirty="0">
                <a:solidFill>
                  <a:schemeClr val="dk1"/>
                </a:solidFill>
              </a:rPr>
              <a:t>	Threshold</a:t>
            </a:r>
          </a:p>
          <a:p>
            <a:pPr marL="0" lvl="0" indent="0" algn="l" rtl="0">
              <a:spcBef>
                <a:spcPts val="0"/>
              </a:spcBef>
              <a:spcAft>
                <a:spcPts val="1600"/>
              </a:spcAft>
              <a:buNone/>
            </a:pPr>
            <a:endParaRPr b="1" dirty="0">
              <a:latin typeface="Questrial"/>
              <a:ea typeface="Questrial"/>
              <a:cs typeface="Questrial"/>
              <a:sym typeface="Questrial"/>
            </a:endParaRPr>
          </a:p>
        </p:txBody>
      </p:sp>
      <p:sp>
        <p:nvSpPr>
          <p:cNvPr id="108" name="Google Shape;108;p18"/>
          <p:cNvSpPr txBox="1">
            <a:spLocks noGrp="1"/>
          </p:cNvSpPr>
          <p:nvPr>
            <p:ph type="body" idx="1"/>
          </p:nvPr>
        </p:nvSpPr>
        <p:spPr>
          <a:xfrm>
            <a:off x="464150" y="2355925"/>
            <a:ext cx="8520600" cy="24327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400" dirty="0">
              <a:latin typeface="Questrial"/>
              <a:ea typeface="Questrial"/>
              <a:cs typeface="Questrial"/>
              <a:sym typeface="Questrial"/>
            </a:endParaRPr>
          </a:p>
          <a:p>
            <a:pPr marL="0" lvl="0" indent="0" algn="l" rtl="0">
              <a:lnSpc>
                <a:spcPct val="150000"/>
              </a:lnSpc>
              <a:spcBef>
                <a:spcPts val="1600"/>
              </a:spcBef>
              <a:spcAft>
                <a:spcPts val="0"/>
              </a:spcAft>
              <a:buNone/>
            </a:pPr>
            <a:endParaRPr sz="1400" dirty="0">
              <a:latin typeface="Questrial"/>
              <a:ea typeface="Questrial"/>
              <a:cs typeface="Questrial"/>
              <a:sym typeface="Questrial"/>
            </a:endParaRPr>
          </a:p>
          <a:p>
            <a:pPr marL="0" lvl="0" indent="0" algn="l" rtl="0">
              <a:lnSpc>
                <a:spcPct val="150000"/>
              </a:lnSpc>
              <a:spcBef>
                <a:spcPts val="1600"/>
              </a:spcBef>
              <a:spcAft>
                <a:spcPts val="1600"/>
              </a:spcAft>
              <a:buNone/>
            </a:pPr>
            <a:endParaRPr sz="1400" dirty="0">
              <a:latin typeface="Questrial"/>
              <a:ea typeface="Questrial"/>
              <a:cs typeface="Questrial"/>
              <a:sym typeface="Questrial"/>
            </a:endParaRPr>
          </a:p>
        </p:txBody>
      </p:sp>
      <p:sp>
        <p:nvSpPr>
          <p:cNvPr id="109" name="Google Shape;109;p18"/>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110" name="Google Shape;110;p18"/>
          <p:cNvSpPr txBox="1"/>
          <p:nvPr/>
        </p:nvSpPr>
        <p:spPr>
          <a:xfrm>
            <a:off x="3938045" y="4129264"/>
            <a:ext cx="3539700" cy="32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a:t>
            </a:r>
            <a:r>
              <a:rPr lang="en" sz="1000" b="1" dirty="0">
                <a:solidFill>
                  <a:schemeClr val="dk1"/>
                </a:solidFill>
              </a:rPr>
              <a:t>Figure 12:</a:t>
            </a:r>
            <a:r>
              <a:rPr lang="en" sz="1000" dirty="0">
                <a:solidFill>
                  <a:schemeClr val="dk1"/>
                </a:solidFill>
              </a:rPr>
              <a:t> Image pair creation</a:t>
            </a:r>
            <a:endParaRPr sz="1000" dirty="0">
              <a:solidFill>
                <a:schemeClr val="dk1"/>
              </a:solidFill>
            </a:endParaRPr>
          </a:p>
        </p:txBody>
      </p:sp>
      <p:sp>
        <p:nvSpPr>
          <p:cNvPr id="111" name="Google Shape;111;p18"/>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22</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cxnSp>
        <p:nvCxnSpPr>
          <p:cNvPr id="112" name="Google Shape;112;p18"/>
          <p:cNvCxnSpPr/>
          <p:nvPr/>
        </p:nvCxnSpPr>
        <p:spPr>
          <a:xfrm>
            <a:off x="1768013" y="1749782"/>
            <a:ext cx="0" cy="246600"/>
          </a:xfrm>
          <a:prstGeom prst="straightConnector1">
            <a:avLst/>
          </a:prstGeom>
          <a:noFill/>
          <a:ln w="9525" cap="flat" cmpd="sng">
            <a:solidFill>
              <a:schemeClr val="dk2"/>
            </a:solidFill>
            <a:prstDash val="solid"/>
            <a:round/>
            <a:headEnd type="none" w="med" len="med"/>
            <a:tailEnd type="triangle" w="med" len="med"/>
          </a:ln>
        </p:spPr>
      </p:cxnSp>
      <p:cxnSp>
        <p:nvCxnSpPr>
          <p:cNvPr id="113" name="Google Shape;113;p18"/>
          <p:cNvCxnSpPr/>
          <p:nvPr/>
        </p:nvCxnSpPr>
        <p:spPr>
          <a:xfrm>
            <a:off x="1768013" y="2355925"/>
            <a:ext cx="0" cy="246600"/>
          </a:xfrm>
          <a:prstGeom prst="straightConnector1">
            <a:avLst/>
          </a:prstGeom>
          <a:noFill/>
          <a:ln w="9525" cap="flat" cmpd="sng">
            <a:solidFill>
              <a:schemeClr val="dk2"/>
            </a:solidFill>
            <a:prstDash val="solid"/>
            <a:round/>
            <a:headEnd type="none" w="med" len="med"/>
            <a:tailEnd type="triangle" w="med" len="med"/>
          </a:ln>
        </p:spPr>
      </p:cxnSp>
      <p:cxnSp>
        <p:nvCxnSpPr>
          <p:cNvPr id="114" name="Google Shape;114;p18"/>
          <p:cNvCxnSpPr/>
          <p:nvPr/>
        </p:nvCxnSpPr>
        <p:spPr>
          <a:xfrm>
            <a:off x="1768013" y="2930310"/>
            <a:ext cx="0" cy="246600"/>
          </a:xfrm>
          <a:prstGeom prst="straightConnector1">
            <a:avLst/>
          </a:prstGeom>
          <a:noFill/>
          <a:ln w="9525" cap="flat" cmpd="sng">
            <a:solidFill>
              <a:schemeClr val="dk2"/>
            </a:solidFill>
            <a:prstDash val="solid"/>
            <a:round/>
            <a:headEnd type="none" w="med" len="med"/>
            <a:tailEnd type="triangle" w="med" len="med"/>
          </a:ln>
        </p:spPr>
      </p:cxnSp>
      <p:cxnSp>
        <p:nvCxnSpPr>
          <p:cNvPr id="115" name="Google Shape;115;p18"/>
          <p:cNvCxnSpPr/>
          <p:nvPr/>
        </p:nvCxnSpPr>
        <p:spPr>
          <a:xfrm>
            <a:off x="1768013" y="3593768"/>
            <a:ext cx="0" cy="246600"/>
          </a:xfrm>
          <a:prstGeom prst="straightConnector1">
            <a:avLst/>
          </a:prstGeom>
          <a:noFill/>
          <a:ln w="9525" cap="flat" cmpd="sng">
            <a:solidFill>
              <a:schemeClr val="dk2"/>
            </a:solidFill>
            <a:prstDash val="solid"/>
            <a:round/>
            <a:headEnd type="none" w="med" len="med"/>
            <a:tailEnd type="triangle" w="med" len="med"/>
          </a:ln>
        </p:spPr>
      </p:cxnSp>
      <p:pic>
        <p:nvPicPr>
          <p:cNvPr id="116" name="Google Shape;116;p18"/>
          <p:cNvPicPr preferRelativeResize="0"/>
          <p:nvPr/>
        </p:nvPicPr>
        <p:blipFill>
          <a:blip r:embed="rId3">
            <a:alphaModFix/>
          </a:blip>
          <a:stretch>
            <a:fillRect/>
          </a:stretch>
        </p:blipFill>
        <p:spPr>
          <a:xfrm>
            <a:off x="3532292" y="1427536"/>
            <a:ext cx="4351207" cy="2577727"/>
          </a:xfrm>
          <a:prstGeom prst="rect">
            <a:avLst/>
          </a:prstGeom>
          <a:noFill/>
          <a:ln>
            <a:noFill/>
          </a:ln>
        </p:spPr>
      </p:pic>
      <p:pic>
        <p:nvPicPr>
          <p:cNvPr id="14"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6"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202075"/>
            <a:ext cx="8520600" cy="3416400"/>
          </a:xfrm>
          <a:prstGeom prst="rect">
            <a:avLst/>
          </a:prstGeom>
        </p:spPr>
        <p:txBody>
          <a:bodyPr spcFirstLastPara="1" wrap="square" lIns="91425" tIns="91425" rIns="91425" bIns="91425" anchor="t" anchorCtr="0">
            <a:noAutofit/>
          </a:bodyPr>
          <a:lstStyle/>
          <a:p>
            <a:pPr indent="-323850" algn="just">
              <a:lnSpc>
                <a:spcPct val="200000"/>
              </a:lnSpc>
              <a:buClr>
                <a:schemeClr val="dk1"/>
              </a:buClr>
              <a:buSzPts val="1500"/>
              <a:buFont typeface="Arial"/>
              <a:buChar char="➔"/>
            </a:pPr>
            <a:r>
              <a:rPr lang="en-IN" sz="1200" dirty="0">
                <a:solidFill>
                  <a:schemeClr val="dk1"/>
                </a:solidFill>
              </a:rPr>
              <a:t>Cropped patches of steel types.</a:t>
            </a:r>
          </a:p>
          <a:p>
            <a:pPr indent="-323850" algn="just">
              <a:lnSpc>
                <a:spcPct val="200000"/>
              </a:lnSpc>
              <a:buClr>
                <a:schemeClr val="dk1"/>
              </a:buClr>
              <a:buSzPts val="1500"/>
              <a:buFont typeface="Arial"/>
              <a:buChar char="➔"/>
            </a:pPr>
            <a:r>
              <a:rPr lang="en-IN" sz="1200" dirty="0">
                <a:solidFill>
                  <a:schemeClr val="dk1"/>
                </a:solidFill>
              </a:rPr>
              <a:t>More than 10 templates.  </a:t>
            </a:r>
          </a:p>
          <a:p>
            <a:pPr indent="-323850" algn="just">
              <a:lnSpc>
                <a:spcPct val="200000"/>
              </a:lnSpc>
              <a:buClr>
                <a:schemeClr val="dk1"/>
              </a:buClr>
              <a:buSzPts val="1500"/>
              <a:buFont typeface="Arial"/>
              <a:buChar char="➔"/>
            </a:pPr>
            <a:r>
              <a:rPr lang="en-IN" sz="1200" dirty="0">
                <a:solidFill>
                  <a:schemeClr val="dk1"/>
                </a:solidFill>
              </a:rPr>
              <a:t>~ 750 image pairs with target labels. </a:t>
            </a:r>
          </a:p>
          <a:p>
            <a:pPr indent="-323850" algn="just">
              <a:lnSpc>
                <a:spcPct val="200000"/>
              </a:lnSpc>
              <a:buClr>
                <a:schemeClr val="dk1"/>
              </a:buClr>
              <a:buSzPts val="1500"/>
              <a:buFont typeface="Arial"/>
              <a:buChar char="➔"/>
            </a:pPr>
            <a:r>
              <a:rPr lang="en-IN" sz="1200" dirty="0">
                <a:solidFill>
                  <a:schemeClr val="dk1"/>
                </a:solidFill>
              </a:rPr>
              <a:t>Dictionary with different shapes of alphanumeric characters.</a:t>
            </a:r>
          </a:p>
          <a:p>
            <a:pPr marL="133350" indent="0" algn="just">
              <a:lnSpc>
                <a:spcPct val="150000"/>
              </a:lnSpc>
              <a:buClr>
                <a:schemeClr val="dk1"/>
              </a:buClr>
              <a:buSzPts val="1500"/>
              <a:buNone/>
            </a:pPr>
            <a:endParaRPr lang="en-IN" sz="1400" dirty="0">
              <a:solidFill>
                <a:schemeClr val="dk1"/>
              </a:solidFill>
            </a:endParaRPr>
          </a:p>
          <a:p>
            <a:pPr marL="133350" indent="0" algn="just">
              <a:lnSpc>
                <a:spcPct val="150000"/>
              </a:lnSpc>
              <a:buClr>
                <a:schemeClr val="dk1"/>
              </a:buClr>
              <a:buSzPts val="1500"/>
              <a:buNone/>
            </a:pPr>
            <a:endParaRPr lang="en-IN" sz="1400" dirty="0">
              <a:solidFill>
                <a:schemeClr val="dk1"/>
              </a:solidFill>
            </a:endParaRPr>
          </a:p>
          <a:p>
            <a:pPr marL="133350" indent="0" algn="just">
              <a:lnSpc>
                <a:spcPct val="150000"/>
              </a:lnSpc>
              <a:buClr>
                <a:schemeClr val="dk1"/>
              </a:buClr>
              <a:buSzPts val="1500"/>
              <a:buNone/>
            </a:pPr>
            <a:endParaRPr lang="en-I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 sz="2800" dirty="0">
                <a:solidFill>
                  <a:srgbClr val="434343"/>
                </a:solidFill>
                <a:latin typeface="Raleway Black"/>
                <a:ea typeface="Raleway Black"/>
                <a:cs typeface="Raleway Black"/>
                <a:sym typeface="Raleway Black"/>
              </a:rPr>
              <a:t>Creation of </a:t>
            </a:r>
            <a:r>
              <a:rPr lang="en-IN" sz="2800" dirty="0">
                <a:solidFill>
                  <a:srgbClr val="434343"/>
                </a:solidFill>
                <a:latin typeface="Raleway Black"/>
                <a:ea typeface="Raleway Black"/>
                <a:cs typeface="Raleway Black"/>
                <a:sym typeface="Raleway Black"/>
              </a:rPr>
              <a:t>Synthetic data</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23</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2" name="Rectangle 1">
            <a:extLst>
              <a:ext uri="{FF2B5EF4-FFF2-40B4-BE49-F238E27FC236}">
                <a16:creationId xmlns:a16="http://schemas.microsoft.com/office/drawing/2014/main" id="{74A4A3E1-6802-418C-8292-77C49ABC95D9}"/>
              </a:ext>
            </a:extLst>
          </p:cNvPr>
          <p:cNvSpPr/>
          <p:nvPr/>
        </p:nvSpPr>
        <p:spPr>
          <a:xfrm>
            <a:off x="6198950" y="3076094"/>
            <a:ext cx="2231701" cy="269304"/>
          </a:xfrm>
          <a:prstGeom prst="rect">
            <a:avLst/>
          </a:prstGeom>
        </p:spPr>
        <p:txBody>
          <a:bodyPr wrap="none">
            <a:spAutoFit/>
          </a:bodyPr>
          <a:lstStyle/>
          <a:p>
            <a:pPr lvl="0" algn="ctr">
              <a:lnSpc>
                <a:spcPct val="115000"/>
              </a:lnSpc>
            </a:pPr>
            <a:r>
              <a:rPr lang="en-IN" sz="1000" b="1" dirty="0"/>
              <a:t>Figure 14:</a:t>
            </a:r>
            <a:r>
              <a:rPr lang="en-IN" sz="1000" dirty="0"/>
              <a:t> Steel type plate template</a:t>
            </a:r>
          </a:p>
        </p:txBody>
      </p:sp>
      <p:pic>
        <p:nvPicPr>
          <p:cNvPr id="9" name="Picture 8">
            <a:extLst>
              <a:ext uri="{FF2B5EF4-FFF2-40B4-BE49-F238E27FC236}">
                <a16:creationId xmlns:a16="http://schemas.microsoft.com/office/drawing/2014/main" id="{B8C2B800-21C9-4461-9CCC-56040EAF7D2B}"/>
              </a:ext>
            </a:extLst>
          </p:cNvPr>
          <p:cNvPicPr>
            <a:picLocks noChangeAspect="1"/>
          </p:cNvPicPr>
          <p:nvPr/>
        </p:nvPicPr>
        <p:blipFill>
          <a:blip r:embed="rId3"/>
          <a:stretch>
            <a:fillRect/>
          </a:stretch>
        </p:blipFill>
        <p:spPr>
          <a:xfrm>
            <a:off x="83052" y="3032083"/>
            <a:ext cx="5616597" cy="1028700"/>
          </a:xfrm>
          <a:prstGeom prst="rect">
            <a:avLst/>
          </a:prstGeom>
        </p:spPr>
      </p:pic>
      <p:sp>
        <p:nvSpPr>
          <p:cNvPr id="11" name="Rectangle 10">
            <a:extLst>
              <a:ext uri="{FF2B5EF4-FFF2-40B4-BE49-F238E27FC236}">
                <a16:creationId xmlns:a16="http://schemas.microsoft.com/office/drawing/2014/main" id="{C0E55B75-F95E-47B4-ABD3-250E330EF60B}"/>
              </a:ext>
            </a:extLst>
          </p:cNvPr>
          <p:cNvSpPr/>
          <p:nvPr/>
        </p:nvSpPr>
        <p:spPr>
          <a:xfrm>
            <a:off x="1551501" y="4060783"/>
            <a:ext cx="2531462" cy="269304"/>
          </a:xfrm>
          <a:prstGeom prst="rect">
            <a:avLst/>
          </a:prstGeom>
        </p:spPr>
        <p:txBody>
          <a:bodyPr wrap="none">
            <a:spAutoFit/>
          </a:bodyPr>
          <a:lstStyle/>
          <a:p>
            <a:pPr lvl="0" algn="ctr">
              <a:lnSpc>
                <a:spcPct val="115000"/>
              </a:lnSpc>
            </a:pPr>
            <a:r>
              <a:rPr lang="en-IN" sz="1000" b="1" dirty="0"/>
              <a:t>Figure 13:</a:t>
            </a:r>
            <a:r>
              <a:rPr lang="en-IN" sz="1000" dirty="0"/>
              <a:t> Samples in the dictionary pool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649" y="1054854"/>
            <a:ext cx="3133344" cy="1920240"/>
          </a:xfrm>
          <a:prstGeom prst="rect">
            <a:avLst/>
          </a:prstGeom>
        </p:spPr>
      </p:pic>
      <p:pic>
        <p:nvPicPr>
          <p:cNvPr id="13"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4"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821624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IN" sz="2800" dirty="0">
                <a:solidFill>
                  <a:srgbClr val="434343"/>
                </a:solidFill>
                <a:latin typeface="Raleway Black"/>
                <a:ea typeface="Raleway Black"/>
                <a:cs typeface="Raleway Black"/>
                <a:sym typeface="Raleway Black"/>
              </a:rPr>
              <a:t>Synthetic data</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24</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1" name="Rectangle 10">
            <a:extLst>
              <a:ext uri="{FF2B5EF4-FFF2-40B4-BE49-F238E27FC236}">
                <a16:creationId xmlns:a16="http://schemas.microsoft.com/office/drawing/2014/main" id="{C0E55B75-F95E-47B4-ABD3-250E330EF60B}"/>
              </a:ext>
            </a:extLst>
          </p:cNvPr>
          <p:cNvSpPr/>
          <p:nvPr/>
        </p:nvSpPr>
        <p:spPr>
          <a:xfrm>
            <a:off x="2430228" y="4114781"/>
            <a:ext cx="4283545" cy="269304"/>
          </a:xfrm>
          <a:prstGeom prst="rect">
            <a:avLst/>
          </a:prstGeom>
        </p:spPr>
        <p:txBody>
          <a:bodyPr wrap="none">
            <a:spAutoFit/>
          </a:bodyPr>
          <a:lstStyle/>
          <a:p>
            <a:pPr lvl="0" algn="ctr">
              <a:lnSpc>
                <a:spcPct val="115000"/>
              </a:lnSpc>
            </a:pPr>
            <a:r>
              <a:rPr lang="en-IN" sz="1000" b="1" dirty="0"/>
              <a:t>Figure 15:</a:t>
            </a:r>
            <a:r>
              <a:rPr lang="en-IN" sz="1000" dirty="0"/>
              <a:t> Synthetic steel type plate image with its input and output pair</a:t>
            </a:r>
          </a:p>
        </p:txBody>
      </p:sp>
      <p:pic>
        <p:nvPicPr>
          <p:cNvPr id="12" name="Picture 11">
            <a:extLst>
              <a:ext uri="{FF2B5EF4-FFF2-40B4-BE49-F238E27FC236}">
                <a16:creationId xmlns:a16="http://schemas.microsoft.com/office/drawing/2014/main" id="{607A2D47-9154-41A1-B243-DC61196FCE05}"/>
              </a:ext>
            </a:extLst>
          </p:cNvPr>
          <p:cNvPicPr>
            <a:picLocks noChangeAspect="1"/>
          </p:cNvPicPr>
          <p:nvPr/>
        </p:nvPicPr>
        <p:blipFill>
          <a:blip r:embed="rId3"/>
          <a:stretch>
            <a:fillRect/>
          </a:stretch>
        </p:blipFill>
        <p:spPr>
          <a:xfrm>
            <a:off x="942754" y="1394368"/>
            <a:ext cx="7258493" cy="2518413"/>
          </a:xfrm>
          <a:prstGeom prst="rect">
            <a:avLst/>
          </a:prstGeom>
        </p:spPr>
      </p:pic>
      <p:pic>
        <p:nvPicPr>
          <p:cNvPr id="8"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0"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98756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p:nvPr/>
        </p:nvSpPr>
        <p:spPr>
          <a:xfrm>
            <a:off x="-7900" y="0"/>
            <a:ext cx="9151800" cy="4820400"/>
          </a:xfrm>
          <a:prstGeom prst="rect">
            <a:avLst/>
          </a:prstGeom>
          <a:solidFill>
            <a:srgbClr val="EB6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7"/>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5. Experiments</a:t>
            </a:r>
            <a:endParaRPr dirty="0">
              <a:solidFill>
                <a:srgbClr val="FFFFFF"/>
              </a:solidFill>
              <a:latin typeface="Raleway Thin"/>
              <a:ea typeface="Raleway Thin"/>
              <a:cs typeface="Raleway Thin"/>
              <a:sym typeface="Raleway Thin"/>
            </a:endParaRPr>
          </a:p>
        </p:txBody>
      </p:sp>
      <p:sp>
        <p:nvSpPr>
          <p:cNvPr id="315" name="Google Shape;315;p47"/>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endParaRPr lang="en" sz="1200" dirty="0">
              <a:solidFill>
                <a:srgbClr val="666666"/>
              </a:solidFill>
              <a:latin typeface="Raleway Thin"/>
              <a:ea typeface="Raleway Thin"/>
              <a:cs typeface="Raleway Thin"/>
              <a:sym typeface="Raleway Thin"/>
            </a:endParaRPr>
          </a:p>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666666"/>
              </a:solidFill>
              <a:latin typeface="Raleway Thin"/>
              <a:ea typeface="Raleway Thin"/>
              <a:cs typeface="Raleway Thin"/>
              <a:sym typeface="Raleway Thin"/>
            </a:endParaRPr>
          </a:p>
        </p:txBody>
      </p:sp>
      <p:pic>
        <p:nvPicPr>
          <p:cNvPr id="316" name="Google Shape;316;p47"/>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419657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p:nvPr/>
        </p:nvSpPr>
        <p:spPr>
          <a:xfrm>
            <a:off x="-7900" y="0"/>
            <a:ext cx="9151800" cy="4820400"/>
          </a:xfrm>
          <a:prstGeom prst="rect">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6"/>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1. Introduction</a:t>
            </a:r>
            <a:endParaRPr dirty="0">
              <a:solidFill>
                <a:srgbClr val="FFFFFF"/>
              </a:solidFill>
              <a:latin typeface="Raleway Thin"/>
              <a:ea typeface="Raleway Thin"/>
              <a:cs typeface="Raleway Thin"/>
              <a:sym typeface="Raleway Thin"/>
            </a:endParaRPr>
          </a:p>
        </p:txBody>
      </p:sp>
      <p:sp>
        <p:nvSpPr>
          <p:cNvPr id="116" name="Google Shape;116;p2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endParaRPr lang="en" sz="1200" dirty="0">
              <a:solidFill>
                <a:srgbClr val="666666"/>
              </a:solidFill>
              <a:latin typeface="Raleway Thin"/>
              <a:ea typeface="Raleway Thin"/>
              <a:cs typeface="Raleway Thin"/>
              <a:sym typeface="Raleway Thin"/>
            </a:endParaRPr>
          </a:p>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666666"/>
              </a:solidFill>
              <a:latin typeface="Raleway Thin"/>
              <a:ea typeface="Raleway Thin"/>
              <a:cs typeface="Raleway Thin"/>
              <a:sym typeface="Raleway Thin"/>
            </a:endParaRPr>
          </a:p>
        </p:txBody>
      </p:sp>
      <p:pic>
        <p:nvPicPr>
          <p:cNvPr id="117" name="Google Shape;117;p26"/>
          <p:cNvPicPr preferRelativeResize="0"/>
          <p:nvPr/>
        </p:nvPicPr>
        <p:blipFill rotWithShape="1">
          <a:blip r:embed="rId3">
            <a:alphaModFix/>
          </a:blip>
          <a:srcRect/>
          <a:stretch/>
        </p:blipFill>
        <p:spPr>
          <a:xfrm>
            <a:off x="4409789" y="4829439"/>
            <a:ext cx="324422" cy="324000"/>
          </a:xfrm>
          <a:prstGeom prst="rect">
            <a:avLst/>
          </a:prstGeom>
          <a:noFill/>
          <a:ln>
            <a:noFill/>
          </a:ln>
        </p:spPr>
      </p:pic>
    </p:spTree>
    <p:extLst>
      <p:ext uri="{BB962C8B-B14F-4D97-AF65-F5344CB8AC3E}">
        <p14:creationId xmlns:p14="http://schemas.microsoft.com/office/powerpoint/2010/main" val="1796108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147987"/>
            <a:ext cx="8520600" cy="3416400"/>
          </a:xfrm>
          <a:prstGeom prst="rect">
            <a:avLst/>
          </a:prstGeom>
        </p:spPr>
        <p:txBody>
          <a:bodyPr spcFirstLastPara="1" wrap="square" lIns="91425" tIns="91425" rIns="91425" bIns="91425" anchor="t" anchorCtr="0">
            <a:noAutofit/>
          </a:bodyPr>
          <a:lstStyle/>
          <a:p>
            <a:pPr lvl="0" indent="-323850" algn="just">
              <a:lnSpc>
                <a:spcPct val="200000"/>
              </a:lnSpc>
              <a:buClr>
                <a:schemeClr val="dk1"/>
              </a:buClr>
              <a:buSzPts val="1500"/>
              <a:buChar char="➔"/>
            </a:pPr>
            <a:r>
              <a:rPr lang="en-US" sz="1200" dirty="0">
                <a:solidFill>
                  <a:schemeClr val="dk1"/>
                </a:solidFill>
              </a:rPr>
              <a:t>Normalization techniques (Batch/Instance)</a:t>
            </a:r>
          </a:p>
          <a:p>
            <a:pPr lvl="0" indent="-323850" algn="just">
              <a:lnSpc>
                <a:spcPct val="200000"/>
              </a:lnSpc>
              <a:buClr>
                <a:schemeClr val="dk1"/>
              </a:buClr>
              <a:buSzPts val="1500"/>
              <a:buChar char="➔"/>
            </a:pPr>
            <a:r>
              <a:rPr lang="en-US" sz="1200" dirty="0">
                <a:solidFill>
                  <a:schemeClr val="dk1"/>
                </a:solidFill>
              </a:rPr>
              <a:t>Regularization in the form of dropout</a:t>
            </a:r>
          </a:p>
          <a:p>
            <a:pPr lvl="0" indent="-323850" algn="just">
              <a:lnSpc>
                <a:spcPct val="200000"/>
              </a:lnSpc>
              <a:buClr>
                <a:schemeClr val="dk1"/>
              </a:buClr>
              <a:buSzPts val="1500"/>
              <a:buChar char="➔"/>
            </a:pPr>
            <a:r>
              <a:rPr lang="en-US" sz="1200" dirty="0">
                <a:solidFill>
                  <a:schemeClr val="dk1"/>
                </a:solidFill>
              </a:rPr>
              <a:t>Batch size with multi-GPU</a:t>
            </a:r>
          </a:p>
          <a:p>
            <a:pPr lvl="0" indent="-323850" algn="just">
              <a:lnSpc>
                <a:spcPct val="200000"/>
              </a:lnSpc>
              <a:buClr>
                <a:schemeClr val="dk1"/>
              </a:buClr>
              <a:buSzPts val="1500"/>
              <a:buChar char="➔"/>
            </a:pPr>
            <a:r>
              <a:rPr lang="en-US" sz="1200" dirty="0">
                <a:solidFill>
                  <a:schemeClr val="dk1"/>
                </a:solidFill>
              </a:rPr>
              <a:t>Preprocessing the input image like crop, resize</a:t>
            </a:r>
          </a:p>
          <a:p>
            <a:pPr lvl="0" indent="-323850" algn="just">
              <a:lnSpc>
                <a:spcPct val="200000"/>
              </a:lnSpc>
              <a:buClr>
                <a:schemeClr val="dk1"/>
              </a:buClr>
              <a:buSzPts val="1500"/>
              <a:buChar char="➔"/>
            </a:pPr>
            <a:r>
              <a:rPr lang="en-US" sz="1200" dirty="0">
                <a:solidFill>
                  <a:schemeClr val="dk1"/>
                </a:solidFill>
              </a:rPr>
              <a:t>Data augmentation</a:t>
            </a:r>
          </a:p>
          <a:p>
            <a:pPr lvl="0" indent="-323850" algn="just">
              <a:lnSpc>
                <a:spcPct val="200000"/>
              </a:lnSpc>
              <a:buClr>
                <a:schemeClr val="dk1"/>
              </a:buClr>
              <a:buSzPts val="1500"/>
              <a:buChar char="➔"/>
            </a:pPr>
            <a:r>
              <a:rPr lang="en-US" sz="1200" dirty="0">
                <a:solidFill>
                  <a:schemeClr val="dk1"/>
                </a:solidFill>
              </a:rPr>
              <a:t>Varying Learning rate</a:t>
            </a:r>
          </a:p>
          <a:p>
            <a:pPr lvl="0" indent="-323850" algn="just">
              <a:lnSpc>
                <a:spcPct val="200000"/>
              </a:lnSpc>
              <a:buClr>
                <a:schemeClr val="dk1"/>
              </a:buClr>
              <a:buSzPts val="1500"/>
              <a:buChar char="➔"/>
            </a:pPr>
            <a:r>
              <a:rPr lang="en-US" sz="1200" dirty="0">
                <a:solidFill>
                  <a:schemeClr val="dk1"/>
                </a:solidFill>
              </a:rPr>
              <a:t>Use of synthetic data</a:t>
            </a:r>
          </a:p>
          <a:p>
            <a:pPr marL="133350" indent="0" algn="just">
              <a:lnSpc>
                <a:spcPct val="150000"/>
              </a:lnSpc>
              <a:buClr>
                <a:schemeClr val="dk1"/>
              </a:buClr>
              <a:buSzPts val="1500"/>
              <a:buNone/>
            </a:pPr>
            <a:endParaRPr lang="en" sz="1400" dirty="0">
              <a:solidFill>
                <a:schemeClr val="dk1"/>
              </a:solidFill>
            </a:endParaRPr>
          </a:p>
          <a:p>
            <a:pPr lvl="0" indent="-323850" algn="just">
              <a:lnSpc>
                <a:spcPct val="150000"/>
              </a:lnSpc>
              <a:buClr>
                <a:schemeClr val="dk1"/>
              </a:buClr>
              <a:buSzPts val="1500"/>
              <a:buChar char="➔"/>
            </a:pPr>
            <a:endParaRPr lang="en-IN" sz="1400" dirty="0">
              <a:solidFill>
                <a:schemeClr val="dk1"/>
              </a:solidFill>
            </a:endParaRPr>
          </a:p>
          <a:p>
            <a:pPr marL="133350" indent="0" algn="just">
              <a:lnSpc>
                <a:spcPct val="150000"/>
              </a:lnSpc>
              <a:buClr>
                <a:schemeClr val="dk1"/>
              </a:buClr>
              <a:buSzPts val="1500"/>
              <a:buNone/>
            </a:pPr>
            <a:endParaRPr lang="e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buClr>
                <a:srgbClr val="434343"/>
              </a:buClr>
              <a:buSzPts val="2800"/>
            </a:pPr>
            <a:r>
              <a:rPr lang="en" sz="2800" dirty="0">
                <a:solidFill>
                  <a:srgbClr val="434343"/>
                </a:solidFill>
                <a:latin typeface="Raleway Black"/>
                <a:ea typeface="Raleway Black"/>
                <a:cs typeface="Raleway Black"/>
                <a:sym typeface="Raleway Black"/>
              </a:rPr>
              <a:t> </a:t>
            </a:r>
            <a:r>
              <a:rPr lang="en-GB" sz="2800" dirty="0" err="1">
                <a:solidFill>
                  <a:srgbClr val="434343"/>
                </a:solidFill>
                <a:latin typeface="Raleway Black"/>
                <a:ea typeface="Raleway Black"/>
                <a:cs typeface="Raleway Black"/>
                <a:sym typeface="Raleway Black"/>
              </a:rPr>
              <a:t>Hyperparameter</a:t>
            </a:r>
            <a:r>
              <a:rPr lang="en-GB" sz="2800" dirty="0">
                <a:solidFill>
                  <a:srgbClr val="434343"/>
                </a:solidFill>
                <a:latin typeface="Raleway Black"/>
                <a:ea typeface="Raleway Black"/>
                <a:cs typeface="Raleway Black"/>
                <a:sym typeface="Raleway Black"/>
              </a:rPr>
              <a:t> Tuning</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25</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7"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9"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92872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627650" y="1263525"/>
            <a:ext cx="8392200" cy="3245100"/>
          </a:xfrm>
          <a:prstGeom prst="rect">
            <a:avLst/>
          </a:prstGeom>
          <a:noFill/>
          <a:ln>
            <a:noFill/>
          </a:ln>
        </p:spPr>
        <p:txBody>
          <a:bodyPr spcFirstLastPara="1" wrap="square" lIns="91425" tIns="91425" rIns="91425" bIns="91425" anchor="t" anchorCtr="0">
            <a:noAutofit/>
          </a:bodyPr>
          <a:lstStyle/>
          <a:p>
            <a:pPr marL="127000" lvl="0" algn="l" rtl="0">
              <a:lnSpc>
                <a:spcPct val="115000"/>
              </a:lnSpc>
              <a:spcBef>
                <a:spcPts val="0"/>
              </a:spcBef>
              <a:spcAft>
                <a:spcPts val="0"/>
              </a:spcAft>
              <a:buClr>
                <a:schemeClr val="dk2"/>
              </a:buClr>
              <a:buSzPts val="1600"/>
            </a:pPr>
            <a:endParaRPr lang="en" sz="1600" dirty="0">
              <a:solidFill>
                <a:schemeClr val="dk2"/>
              </a:solidFill>
              <a:latin typeface="Questrial"/>
              <a:ea typeface="Questrial"/>
              <a:cs typeface="Questrial"/>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rgbClr val="434343"/>
                </a:solidFill>
                <a:latin typeface="Raleway Black"/>
                <a:ea typeface="Raleway Black"/>
                <a:cs typeface="Raleway Black"/>
                <a:sym typeface="Questrial"/>
              </a:rPr>
              <a:t>Best parameter settings</a:t>
            </a:r>
            <a:endParaRPr dirty="0">
              <a:solidFill>
                <a:srgbClr val="434343"/>
              </a:solidFill>
              <a:latin typeface="Raleway Black"/>
              <a:ea typeface="Raleway Black"/>
              <a:cs typeface="Raleway Black"/>
            </a:endParaRPr>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26</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2" name="Picture 1"/>
          <p:cNvPicPr>
            <a:picLocks noChangeAspect="1"/>
          </p:cNvPicPr>
          <p:nvPr/>
        </p:nvPicPr>
        <p:blipFill>
          <a:blip r:embed="rId3"/>
          <a:stretch>
            <a:fillRect/>
          </a:stretch>
        </p:blipFill>
        <p:spPr>
          <a:xfrm>
            <a:off x="1310467" y="1263525"/>
            <a:ext cx="6129423" cy="2955716"/>
          </a:xfrm>
          <a:prstGeom prst="rect">
            <a:avLst/>
          </a:prstGeom>
        </p:spPr>
      </p:pic>
      <p:sp>
        <p:nvSpPr>
          <p:cNvPr id="3" name="Rectangle 2"/>
          <p:cNvSpPr/>
          <p:nvPr/>
        </p:nvSpPr>
        <p:spPr>
          <a:xfrm>
            <a:off x="2005561" y="4283194"/>
            <a:ext cx="4572000" cy="269304"/>
          </a:xfrm>
          <a:prstGeom prst="rect">
            <a:avLst/>
          </a:prstGeom>
        </p:spPr>
        <p:txBody>
          <a:bodyPr>
            <a:spAutoFit/>
          </a:bodyPr>
          <a:lstStyle/>
          <a:p>
            <a:pPr lvl="0" algn="ctr">
              <a:lnSpc>
                <a:spcPct val="115000"/>
              </a:lnSpc>
            </a:pPr>
            <a:r>
              <a:rPr lang="en-US" sz="1000" b="1" dirty="0"/>
              <a:t>Table 6:</a:t>
            </a:r>
            <a:r>
              <a:rPr lang="en-US" sz="1000" dirty="0"/>
              <a:t> Best parameter setting used in the experiments for each GAN</a:t>
            </a:r>
            <a:endParaRPr lang="en-IN" sz="1000" dirty="0"/>
          </a:p>
        </p:txBody>
      </p:sp>
      <p:pic>
        <p:nvPicPr>
          <p:cNvPr id="11"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2"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03170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75900" y="1090879"/>
            <a:ext cx="8392200" cy="3245100"/>
          </a:xfrm>
          <a:prstGeom prst="rect">
            <a:avLst/>
          </a:prstGeom>
          <a:noFill/>
          <a:ln>
            <a:noFill/>
          </a:ln>
        </p:spPr>
        <p:txBody>
          <a:bodyPr spcFirstLastPara="1" wrap="square" lIns="91425" tIns="91425" rIns="91425" bIns="91425" anchor="t" anchorCtr="0">
            <a:noAutofit/>
          </a:bodyPr>
          <a:lstStyle/>
          <a:p>
            <a:pPr>
              <a:lnSpc>
                <a:spcPct val="115000"/>
              </a:lnSpc>
              <a:buClr>
                <a:schemeClr val="dk2"/>
              </a:buClr>
              <a:buSzPts val="1600"/>
            </a:pPr>
            <a:r>
              <a:rPr lang="en-GB" b="1" dirty="0">
                <a:solidFill>
                  <a:schemeClr val="tx1"/>
                </a:solidFill>
                <a:latin typeface="+mn-lt"/>
                <a:ea typeface="Questrial"/>
                <a:cs typeface="Questrial"/>
                <a:sym typeface="Questrial"/>
              </a:rPr>
              <a:t>1.    </a:t>
            </a:r>
            <a:r>
              <a:rPr lang="en-GB" b="1" dirty="0">
                <a:solidFill>
                  <a:schemeClr val="tx1"/>
                </a:solidFill>
                <a:latin typeface="+mj-lt"/>
                <a:ea typeface="Questrial"/>
                <a:cs typeface="Questrial"/>
                <a:sym typeface="Questrial"/>
              </a:rPr>
              <a:t>Quantitative evaluation</a:t>
            </a:r>
            <a:endParaRPr lang="en-GB" b="1" dirty="0">
              <a:solidFill>
                <a:schemeClr val="dk2"/>
              </a:solidFill>
              <a:latin typeface="+mj-lt"/>
              <a:ea typeface="Questrial"/>
              <a:cs typeface="Questrial"/>
              <a:sym typeface="Questrial"/>
            </a:endParaRPr>
          </a:p>
          <a:p>
            <a:pPr marL="127000" lvl="0">
              <a:lnSpc>
                <a:spcPct val="115000"/>
              </a:lnSpc>
              <a:buClr>
                <a:schemeClr val="dk2"/>
              </a:buClr>
              <a:buSzPts val="1600"/>
            </a:pPr>
            <a:r>
              <a:rPr lang="en-GB" sz="1200" dirty="0">
                <a:solidFill>
                  <a:schemeClr val="dk2"/>
                </a:solidFill>
                <a:latin typeface="+mj-lt"/>
                <a:ea typeface="Questrial"/>
                <a:cs typeface="Questrial"/>
                <a:sym typeface="Questrial"/>
              </a:rPr>
              <a:t>   </a:t>
            </a:r>
          </a:p>
          <a:p>
            <a:pPr marL="127000" lvl="0">
              <a:lnSpc>
                <a:spcPct val="115000"/>
              </a:lnSpc>
              <a:buClr>
                <a:schemeClr val="dk2"/>
              </a:buClr>
              <a:buSzPts val="1600"/>
            </a:pPr>
            <a:r>
              <a:rPr lang="en-GB" sz="1200" dirty="0">
                <a:solidFill>
                  <a:schemeClr val="tx1"/>
                </a:solidFill>
                <a:latin typeface="+mj-lt"/>
                <a:ea typeface="Questrial"/>
                <a:cs typeface="Questrial"/>
                <a:sym typeface="Questrial"/>
              </a:rPr>
              <a:t>a) </a:t>
            </a:r>
            <a:r>
              <a:rPr lang="en-GB" sz="1200" b="1" dirty="0">
                <a:solidFill>
                  <a:schemeClr val="tx1"/>
                </a:solidFill>
                <a:latin typeface="+mj-lt"/>
                <a:ea typeface="Questrial"/>
                <a:cs typeface="Questrial"/>
                <a:sym typeface="Questrial"/>
              </a:rPr>
              <a:t>SSIM</a:t>
            </a:r>
            <a:r>
              <a:rPr lang="en-GB" sz="1200" dirty="0">
                <a:solidFill>
                  <a:schemeClr val="tx1"/>
                </a:solidFill>
                <a:latin typeface="+mj-lt"/>
                <a:ea typeface="Questrial"/>
                <a:cs typeface="Questrial"/>
                <a:sym typeface="Questrial"/>
              </a:rPr>
              <a:t>: It is </a:t>
            </a:r>
            <a:r>
              <a:rPr lang="en-US" sz="1200" dirty="0">
                <a:solidFill>
                  <a:schemeClr val="tx1"/>
                </a:solidFill>
                <a:latin typeface="+mj-lt"/>
                <a:ea typeface="Questrial"/>
                <a:cs typeface="Questrial"/>
                <a:sym typeface="Questrial"/>
              </a:rPr>
              <a:t>used to measure the similarity and quality of generated images with respect to the ground truth.</a:t>
            </a:r>
          </a:p>
          <a:p>
            <a:pPr marL="127000" lvl="0">
              <a:lnSpc>
                <a:spcPct val="115000"/>
              </a:lnSpc>
              <a:buClr>
                <a:schemeClr val="dk2"/>
              </a:buClr>
              <a:buSzPts val="1600"/>
            </a:pPr>
            <a:endParaRPr lang="en-US" sz="1200" dirty="0">
              <a:solidFill>
                <a:schemeClr val="tx1"/>
              </a:solidFill>
              <a:latin typeface="+mj-lt"/>
              <a:ea typeface="Questrial"/>
              <a:cs typeface="Questrial"/>
              <a:sym typeface="Questrial"/>
            </a:endParaRPr>
          </a:p>
          <a:p>
            <a:pPr marL="127000" lvl="0">
              <a:lnSpc>
                <a:spcPct val="115000"/>
              </a:lnSpc>
              <a:buClr>
                <a:schemeClr val="dk2"/>
              </a:buClr>
              <a:buSzPts val="1600"/>
            </a:pPr>
            <a:endParaRPr lang="en-GB" sz="1200" dirty="0">
              <a:solidFill>
                <a:schemeClr val="tx1"/>
              </a:solidFill>
              <a:latin typeface="+mj-lt"/>
              <a:ea typeface="Questrial"/>
              <a:cs typeface="Questrial"/>
              <a:sym typeface="Questrial"/>
            </a:endParaRPr>
          </a:p>
          <a:p>
            <a:pPr marL="127000" lvl="0">
              <a:lnSpc>
                <a:spcPct val="115000"/>
              </a:lnSpc>
              <a:buClr>
                <a:schemeClr val="dk2"/>
              </a:buClr>
              <a:buSzPts val="1600"/>
            </a:pPr>
            <a:r>
              <a:rPr lang="en-GB" sz="1200" dirty="0">
                <a:solidFill>
                  <a:schemeClr val="tx1"/>
                </a:solidFill>
                <a:latin typeface="+mj-lt"/>
                <a:ea typeface="Questrial"/>
                <a:cs typeface="Questrial"/>
                <a:sym typeface="Questrial"/>
              </a:rPr>
              <a:t>  b) </a:t>
            </a:r>
            <a:r>
              <a:rPr lang="en-GB" sz="1200" b="1" dirty="0">
                <a:solidFill>
                  <a:schemeClr val="tx1"/>
                </a:solidFill>
                <a:latin typeface="+mj-lt"/>
                <a:ea typeface="Questrial"/>
                <a:cs typeface="Questrial"/>
                <a:sym typeface="Questrial"/>
              </a:rPr>
              <a:t>FID</a:t>
            </a:r>
            <a:r>
              <a:rPr lang="en-GB" sz="1200" dirty="0">
                <a:solidFill>
                  <a:schemeClr val="tx1"/>
                </a:solidFill>
                <a:latin typeface="+mj-lt"/>
                <a:ea typeface="Questrial"/>
                <a:cs typeface="Questrial"/>
                <a:sym typeface="Questrial"/>
              </a:rPr>
              <a:t>: </a:t>
            </a:r>
            <a:r>
              <a:rPr lang="en-US" sz="1200" dirty="0">
                <a:solidFill>
                  <a:schemeClr val="tx1"/>
                </a:solidFill>
                <a:latin typeface="+mj-lt"/>
                <a:ea typeface="Questrial"/>
                <a:cs typeface="Questrial"/>
                <a:sym typeface="Questrial"/>
              </a:rPr>
              <a:t>a measure that classifies if the synthetic images are realistic with the help of a classification network trained on real images.</a:t>
            </a:r>
          </a:p>
          <a:p>
            <a:pPr marL="127000" lvl="0">
              <a:lnSpc>
                <a:spcPct val="115000"/>
              </a:lnSpc>
              <a:buClr>
                <a:schemeClr val="dk2"/>
              </a:buClr>
              <a:buSzPts val="1600"/>
            </a:pPr>
            <a:endParaRPr lang="en-US" sz="1200" dirty="0">
              <a:solidFill>
                <a:schemeClr val="tx1"/>
              </a:solidFill>
              <a:latin typeface="+mj-lt"/>
              <a:ea typeface="Questrial"/>
              <a:cs typeface="Questrial"/>
              <a:sym typeface="Questrial"/>
            </a:endParaRPr>
          </a:p>
          <a:p>
            <a:pPr marL="127000" lvl="0">
              <a:lnSpc>
                <a:spcPct val="115000"/>
              </a:lnSpc>
              <a:buClr>
                <a:schemeClr val="dk2"/>
              </a:buClr>
              <a:buSzPts val="1600"/>
            </a:pPr>
            <a:r>
              <a:rPr lang="en-GB" sz="1200" dirty="0">
                <a:solidFill>
                  <a:schemeClr val="tx1"/>
                </a:solidFill>
                <a:latin typeface="+mj-lt"/>
                <a:ea typeface="Questrial"/>
                <a:cs typeface="Questrial"/>
                <a:sym typeface="Questrial"/>
              </a:rPr>
              <a:t>	</a:t>
            </a:r>
          </a:p>
          <a:p>
            <a:pPr marL="127000" lvl="0">
              <a:lnSpc>
                <a:spcPct val="115000"/>
              </a:lnSpc>
              <a:buClr>
                <a:schemeClr val="dk2"/>
              </a:buClr>
              <a:buSzPts val="1600"/>
            </a:pPr>
            <a:r>
              <a:rPr lang="en-GB" sz="1200" dirty="0">
                <a:solidFill>
                  <a:schemeClr val="tx1"/>
                </a:solidFill>
                <a:latin typeface="+mj-lt"/>
                <a:ea typeface="Questrial"/>
                <a:cs typeface="Questrial"/>
                <a:sym typeface="Questrial"/>
              </a:rPr>
              <a:t> </a:t>
            </a:r>
          </a:p>
          <a:p>
            <a:pPr marL="127000" lvl="0">
              <a:lnSpc>
                <a:spcPct val="115000"/>
              </a:lnSpc>
              <a:buClr>
                <a:schemeClr val="dk2"/>
              </a:buClr>
              <a:buSzPts val="1600"/>
            </a:pPr>
            <a:r>
              <a:rPr lang="en-GB" sz="1200" dirty="0">
                <a:solidFill>
                  <a:schemeClr val="tx1"/>
                </a:solidFill>
                <a:latin typeface="+mj-lt"/>
                <a:ea typeface="Questrial"/>
                <a:cs typeface="Questrial"/>
                <a:sym typeface="Questrial"/>
              </a:rPr>
              <a:t>  c) </a:t>
            </a:r>
            <a:r>
              <a:rPr lang="en-GB" sz="1200" b="1" dirty="0">
                <a:solidFill>
                  <a:schemeClr val="tx1"/>
                </a:solidFill>
                <a:latin typeface="+mj-lt"/>
                <a:ea typeface="Questrial"/>
                <a:cs typeface="Questrial"/>
                <a:sym typeface="Questrial"/>
              </a:rPr>
              <a:t>MSE</a:t>
            </a:r>
            <a:r>
              <a:rPr lang="en-GB" sz="1200" dirty="0">
                <a:solidFill>
                  <a:schemeClr val="tx1"/>
                </a:solidFill>
                <a:latin typeface="+mj-lt"/>
                <a:ea typeface="Questrial"/>
                <a:cs typeface="Questrial"/>
                <a:sym typeface="Questrial"/>
              </a:rPr>
              <a:t>: It </a:t>
            </a:r>
            <a:r>
              <a:rPr lang="en-US" sz="1200" dirty="0">
                <a:solidFill>
                  <a:schemeClr val="tx1"/>
                </a:solidFill>
                <a:latin typeface="+mj-lt"/>
                <a:ea typeface="Questrial"/>
                <a:cs typeface="Questrial"/>
                <a:sym typeface="Questrial"/>
              </a:rPr>
              <a:t>calculates the average pixel difference between the ground truth images and the generated images.</a:t>
            </a:r>
          </a:p>
          <a:p>
            <a:pPr marL="127000" lvl="0">
              <a:lnSpc>
                <a:spcPct val="115000"/>
              </a:lnSpc>
              <a:buClr>
                <a:schemeClr val="dk2"/>
              </a:buClr>
              <a:buSzPts val="1600"/>
            </a:pPr>
            <a:endParaRPr lang="en-GB" dirty="0">
              <a:solidFill>
                <a:schemeClr val="tx1"/>
              </a:solidFill>
              <a:latin typeface="+mj-lt"/>
              <a:ea typeface="Questrial"/>
              <a:cs typeface="Questrial"/>
              <a:sym typeface="Questrial"/>
            </a:endParaRPr>
          </a:p>
          <a:p>
            <a:pPr marL="127000" lvl="0">
              <a:lnSpc>
                <a:spcPct val="115000"/>
              </a:lnSpc>
              <a:buClr>
                <a:schemeClr val="dk2"/>
              </a:buClr>
              <a:buSzPts val="1600"/>
            </a:pPr>
            <a:endParaRPr lang="en-GB" b="1" dirty="0">
              <a:solidFill>
                <a:schemeClr val="tx1"/>
              </a:solidFill>
              <a:latin typeface="+mj-lt"/>
              <a:ea typeface="Questrial"/>
              <a:cs typeface="Questrial"/>
              <a:sym typeface="Questrial"/>
            </a:endParaRPr>
          </a:p>
          <a:p>
            <a:pPr marL="127000" lvl="0">
              <a:lnSpc>
                <a:spcPct val="115000"/>
              </a:lnSpc>
              <a:buClr>
                <a:schemeClr val="dk2"/>
              </a:buClr>
              <a:buSzPts val="1600"/>
            </a:pPr>
            <a:endParaRPr lang="en-GB" b="1" dirty="0">
              <a:solidFill>
                <a:schemeClr val="tx1"/>
              </a:solidFill>
              <a:latin typeface="+mj-lt"/>
              <a:ea typeface="Questrial"/>
              <a:cs typeface="Questrial"/>
              <a:sym typeface="Questrial"/>
            </a:endParaRPr>
          </a:p>
          <a:p>
            <a:pPr marL="127000" lvl="0">
              <a:lnSpc>
                <a:spcPct val="115000"/>
              </a:lnSpc>
              <a:buClr>
                <a:schemeClr val="dk2"/>
              </a:buClr>
              <a:buSzPts val="1600"/>
            </a:pPr>
            <a:r>
              <a:rPr lang="en-GB" b="1" dirty="0">
                <a:solidFill>
                  <a:schemeClr val="tx1"/>
                </a:solidFill>
                <a:latin typeface="+mj-lt"/>
                <a:ea typeface="Questrial"/>
                <a:cs typeface="Questrial"/>
                <a:sym typeface="Questrial"/>
              </a:rPr>
              <a:t>2.    Qualitative evaluation: </a:t>
            </a:r>
            <a:r>
              <a:rPr lang="en-GB" sz="1200" dirty="0">
                <a:solidFill>
                  <a:schemeClr val="tx1"/>
                </a:solidFill>
                <a:latin typeface="+mj-lt"/>
                <a:ea typeface="Questrial"/>
                <a:cs typeface="Questrial"/>
                <a:sym typeface="Questrial"/>
              </a:rPr>
              <a:t>Manual visual inspection of images is used as qualitative evaluation.</a:t>
            </a:r>
            <a:r>
              <a:rPr lang="en-GB" b="1" dirty="0">
                <a:solidFill>
                  <a:schemeClr val="tx1"/>
                </a:solidFill>
                <a:latin typeface="+mj-lt"/>
                <a:ea typeface="Questrial"/>
                <a:cs typeface="Questrial"/>
                <a:sym typeface="Questrial"/>
              </a:rPr>
              <a:t> </a:t>
            </a:r>
            <a:endParaRPr b="1" dirty="0">
              <a:solidFill>
                <a:schemeClr val="tx1"/>
              </a:solidFill>
              <a:latin typeface="+mj-lt"/>
              <a:ea typeface="Questrial"/>
              <a:cs typeface="Questrial"/>
              <a:sym typeface="Questrial"/>
            </a:endParaRPr>
          </a:p>
          <a:p>
            <a:pPr marL="914400" lvl="0" indent="0" algn="l" rtl="0">
              <a:lnSpc>
                <a:spcPct val="115000"/>
              </a:lnSpc>
              <a:spcBef>
                <a:spcPts val="1600"/>
              </a:spcBef>
              <a:spcAft>
                <a:spcPts val="1600"/>
              </a:spcAft>
              <a:buNone/>
            </a:pPr>
            <a:endParaRPr dirty="0">
              <a:solidFill>
                <a:schemeClr val="dk2"/>
              </a:solidFill>
              <a:latin typeface="Questrial"/>
              <a:ea typeface="Questrial"/>
              <a:cs typeface="Questrial"/>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GB" dirty="0">
                <a:solidFill>
                  <a:srgbClr val="434343"/>
                </a:solidFill>
                <a:latin typeface="Raleway Black"/>
                <a:ea typeface="Raleway Black"/>
                <a:cs typeface="Raleway Black"/>
                <a:sym typeface="Raleway Black"/>
              </a:rPr>
              <a:t>Evaluation metrics for GAN</a:t>
            </a:r>
            <a:endParaRPr dirty="0"/>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endParaRPr lang="en-US" sz="1200" dirty="0">
              <a:solidFill>
                <a:schemeClr val="tx1"/>
              </a:solidFill>
              <a:latin typeface="+mj-lt"/>
              <a:ea typeface="Questrial"/>
              <a:cs typeface="Questrial"/>
              <a:sym typeface="Raleway SemiBold"/>
            </a:endParaRP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27</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b="1" dirty="0">
              <a:solidFill>
                <a:srgbClr val="666666"/>
              </a:solidFill>
              <a:latin typeface="Raleway SemiBold"/>
              <a:ea typeface="Raleway SemiBold"/>
              <a:cs typeface="Raleway SemiBold"/>
              <a:sym typeface="Raleway SemiBold"/>
            </a:endParaRPr>
          </a:p>
        </p:txBody>
      </p:sp>
      <p:pic>
        <p:nvPicPr>
          <p:cNvPr id="2" name="Picture 1"/>
          <p:cNvPicPr>
            <a:picLocks noChangeAspect="1"/>
          </p:cNvPicPr>
          <p:nvPr/>
        </p:nvPicPr>
        <p:blipFill>
          <a:blip r:embed="rId3"/>
          <a:stretch>
            <a:fillRect/>
          </a:stretch>
        </p:blipFill>
        <p:spPr>
          <a:xfrm>
            <a:off x="2361938" y="2662758"/>
            <a:ext cx="3705225" cy="457200"/>
          </a:xfrm>
          <a:prstGeom prst="rect">
            <a:avLst/>
          </a:prstGeom>
        </p:spPr>
      </p:pic>
      <p:pic>
        <p:nvPicPr>
          <p:cNvPr id="3" name="Picture 2"/>
          <p:cNvPicPr>
            <a:picLocks noChangeAspect="1"/>
          </p:cNvPicPr>
          <p:nvPr/>
        </p:nvPicPr>
        <p:blipFill>
          <a:blip r:embed="rId4"/>
          <a:stretch>
            <a:fillRect/>
          </a:stretch>
        </p:blipFill>
        <p:spPr>
          <a:xfrm>
            <a:off x="2596000" y="1847161"/>
            <a:ext cx="2790825" cy="371475"/>
          </a:xfrm>
          <a:prstGeom prst="rect">
            <a:avLst/>
          </a:prstGeom>
        </p:spPr>
      </p:pic>
      <p:pic>
        <p:nvPicPr>
          <p:cNvPr id="4" name="Picture 3"/>
          <p:cNvPicPr>
            <a:picLocks noChangeAspect="1"/>
          </p:cNvPicPr>
          <p:nvPr/>
        </p:nvPicPr>
        <p:blipFill>
          <a:blip r:embed="rId5"/>
          <a:stretch>
            <a:fillRect/>
          </a:stretch>
        </p:blipFill>
        <p:spPr>
          <a:xfrm>
            <a:off x="2485762" y="3604454"/>
            <a:ext cx="3457575" cy="638175"/>
          </a:xfrm>
          <a:prstGeom prst="rect">
            <a:avLst/>
          </a:prstGeom>
        </p:spPr>
      </p:pic>
      <p:pic>
        <p:nvPicPr>
          <p:cNvPr id="11" name="Google Shape;57;p13"/>
          <p:cNvPicPr preferRelativeResize="0"/>
          <p:nvPr/>
        </p:nvPicPr>
        <p:blipFill>
          <a:blip r:embed="rId6">
            <a:alphaModFix/>
          </a:blip>
          <a:stretch>
            <a:fillRect/>
          </a:stretch>
        </p:blipFill>
        <p:spPr>
          <a:xfrm>
            <a:off x="7287091" y="147783"/>
            <a:ext cx="1710150" cy="584616"/>
          </a:xfrm>
          <a:prstGeom prst="rect">
            <a:avLst/>
          </a:prstGeom>
          <a:noFill/>
          <a:ln>
            <a:noFill/>
          </a:ln>
        </p:spPr>
      </p:pic>
      <p:pic>
        <p:nvPicPr>
          <p:cNvPr id="12" name="Google Shape;117;p26"/>
          <p:cNvPicPr preferRelativeResize="0"/>
          <p:nvPr/>
        </p:nvPicPr>
        <p:blipFill rotWithShape="1">
          <a:blip r:embed="rId7">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214077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147987"/>
            <a:ext cx="8520600" cy="3416400"/>
          </a:xfrm>
          <a:prstGeom prst="rect">
            <a:avLst/>
          </a:prstGeom>
        </p:spPr>
        <p:txBody>
          <a:bodyPr spcFirstLastPara="1" wrap="square" lIns="91425" tIns="91425" rIns="91425" bIns="91425" anchor="t" anchorCtr="0">
            <a:noAutofit/>
          </a:bodyPr>
          <a:lstStyle/>
          <a:p>
            <a:pPr lvl="0" indent="-323850" algn="just">
              <a:lnSpc>
                <a:spcPct val="200000"/>
              </a:lnSpc>
              <a:buClr>
                <a:schemeClr val="dk1"/>
              </a:buClr>
              <a:buSzPts val="1500"/>
              <a:buChar char="➔"/>
            </a:pPr>
            <a:r>
              <a:rPr lang="en-US" sz="1200" dirty="0">
                <a:solidFill>
                  <a:schemeClr val="dk1"/>
                </a:solidFill>
              </a:rPr>
              <a:t>Experimented with two different OCR engines:</a:t>
            </a:r>
          </a:p>
          <a:p>
            <a:pPr marL="133350" lvl="0" indent="0" algn="just">
              <a:lnSpc>
                <a:spcPct val="200000"/>
              </a:lnSpc>
              <a:buClr>
                <a:schemeClr val="dk1"/>
              </a:buClr>
              <a:buSzPts val="1500"/>
              <a:buNone/>
            </a:pPr>
            <a:r>
              <a:rPr lang="en-US" sz="1200" dirty="0">
                <a:solidFill>
                  <a:schemeClr val="dk1"/>
                </a:solidFill>
              </a:rPr>
              <a:t>        </a:t>
            </a:r>
            <a:r>
              <a:rPr lang="en-US" sz="1200" b="1" dirty="0">
                <a:solidFill>
                  <a:schemeClr val="dk1"/>
                </a:solidFill>
              </a:rPr>
              <a:t>1. Google Vision OCR</a:t>
            </a:r>
          </a:p>
          <a:p>
            <a:pPr marL="133350" lvl="0" indent="0" algn="just">
              <a:lnSpc>
                <a:spcPct val="200000"/>
              </a:lnSpc>
              <a:buClr>
                <a:schemeClr val="dk1"/>
              </a:buClr>
              <a:buSzPts val="1500"/>
              <a:buNone/>
            </a:pPr>
            <a:r>
              <a:rPr lang="en-US" sz="1200" b="1" dirty="0">
                <a:solidFill>
                  <a:schemeClr val="dk1"/>
                </a:solidFill>
              </a:rPr>
              <a:t>        2. The proposed OCR</a:t>
            </a:r>
            <a:r>
              <a:rPr lang="en-US" sz="1200" dirty="0">
                <a:solidFill>
                  <a:schemeClr val="dk1"/>
                </a:solidFill>
              </a:rPr>
              <a:t>	</a:t>
            </a:r>
          </a:p>
          <a:p>
            <a:pPr indent="-323850" algn="just">
              <a:lnSpc>
                <a:spcPct val="200000"/>
              </a:lnSpc>
              <a:buClr>
                <a:schemeClr val="dk1"/>
              </a:buClr>
              <a:buSzPts val="1500"/>
              <a:buFont typeface="Arial"/>
              <a:buChar char="➔"/>
            </a:pPr>
            <a:r>
              <a:rPr lang="en-US" sz="1200" dirty="0">
                <a:solidFill>
                  <a:schemeClr val="dk1"/>
                </a:solidFill>
              </a:rPr>
              <a:t>Each OCR engine has two outcomes: with GAN and without GAN. </a:t>
            </a:r>
          </a:p>
          <a:p>
            <a:pPr lvl="0" indent="-323850" algn="just">
              <a:lnSpc>
                <a:spcPct val="200000"/>
              </a:lnSpc>
              <a:buClr>
                <a:schemeClr val="dk1"/>
              </a:buClr>
              <a:buSzPts val="1500"/>
              <a:buFont typeface="Arial"/>
              <a:buChar char="➔"/>
            </a:pPr>
            <a:r>
              <a:rPr lang="en-US" sz="1200" dirty="0">
                <a:solidFill>
                  <a:schemeClr val="dk1"/>
                </a:solidFill>
              </a:rPr>
              <a:t>The OCR score is given by the following formula:</a:t>
            </a:r>
          </a:p>
          <a:p>
            <a:pPr indent="-323850" algn="just">
              <a:lnSpc>
                <a:spcPct val="150000"/>
              </a:lnSpc>
              <a:buClr>
                <a:schemeClr val="dk1"/>
              </a:buClr>
              <a:buSzPts val="1500"/>
              <a:buFont typeface="Arial"/>
              <a:buChar char="➔"/>
            </a:pPr>
            <a:endParaRPr lang="en-US" sz="1400" dirty="0">
              <a:solidFill>
                <a:schemeClr val="dk1"/>
              </a:solidFill>
            </a:endParaRPr>
          </a:p>
          <a:p>
            <a:pPr lvl="0" indent="-323850" algn="just">
              <a:lnSpc>
                <a:spcPct val="150000"/>
              </a:lnSpc>
              <a:buClr>
                <a:schemeClr val="dk1"/>
              </a:buClr>
              <a:buSzPts val="1500"/>
              <a:buChar char="➔"/>
            </a:pPr>
            <a:endParaRPr lang="en-US" sz="1400" dirty="0">
              <a:solidFill>
                <a:schemeClr val="dk1"/>
              </a:solidFill>
            </a:endParaRPr>
          </a:p>
          <a:p>
            <a:pPr marL="133350" lvl="0" indent="0" algn="just">
              <a:lnSpc>
                <a:spcPct val="150000"/>
              </a:lnSpc>
              <a:buClr>
                <a:schemeClr val="dk1"/>
              </a:buClr>
              <a:buSzPts val="1500"/>
              <a:buNone/>
            </a:pPr>
            <a:endParaRPr lang="en-US" sz="1400" dirty="0">
              <a:solidFill>
                <a:schemeClr val="dk1"/>
              </a:solidFill>
            </a:endParaRPr>
          </a:p>
          <a:p>
            <a:pPr marL="133350" lvl="0" indent="0" algn="just">
              <a:lnSpc>
                <a:spcPct val="150000"/>
              </a:lnSpc>
              <a:buClr>
                <a:schemeClr val="dk1"/>
              </a:buClr>
              <a:buSzPts val="1500"/>
              <a:buNone/>
            </a:pPr>
            <a:endParaRPr lang="en-US" sz="1400" dirty="0">
              <a:solidFill>
                <a:schemeClr val="dk1"/>
              </a:solidFill>
            </a:endParaRPr>
          </a:p>
          <a:p>
            <a:pPr marL="133350" lvl="0" indent="0" algn="just">
              <a:lnSpc>
                <a:spcPct val="150000"/>
              </a:lnSpc>
              <a:buClr>
                <a:schemeClr val="dk1"/>
              </a:buClr>
              <a:buSzPts val="1500"/>
              <a:buNone/>
            </a:pPr>
            <a:endParaRPr lang="en-US" sz="1400" dirty="0">
              <a:solidFill>
                <a:schemeClr val="dk1"/>
              </a:solidFill>
            </a:endParaRPr>
          </a:p>
          <a:p>
            <a:pPr marL="133350" indent="0" algn="just">
              <a:lnSpc>
                <a:spcPct val="150000"/>
              </a:lnSpc>
              <a:buClr>
                <a:schemeClr val="dk1"/>
              </a:buClr>
              <a:buSzPts val="1500"/>
              <a:buNone/>
            </a:pPr>
            <a:endParaRPr lang="en" sz="1400" dirty="0">
              <a:solidFill>
                <a:schemeClr val="dk1"/>
              </a:solidFill>
            </a:endParaRPr>
          </a:p>
          <a:p>
            <a:pPr lvl="0" indent="-323850" algn="just">
              <a:lnSpc>
                <a:spcPct val="150000"/>
              </a:lnSpc>
              <a:buClr>
                <a:schemeClr val="dk1"/>
              </a:buClr>
              <a:buSzPts val="1500"/>
              <a:buChar char="➔"/>
            </a:pPr>
            <a:endParaRPr lang="en-IN" sz="1400" dirty="0">
              <a:solidFill>
                <a:schemeClr val="dk1"/>
              </a:solidFill>
            </a:endParaRPr>
          </a:p>
          <a:p>
            <a:pPr marL="133350" indent="0" algn="just">
              <a:lnSpc>
                <a:spcPct val="150000"/>
              </a:lnSpc>
              <a:buClr>
                <a:schemeClr val="dk1"/>
              </a:buClr>
              <a:buSzPts val="1500"/>
              <a:buNone/>
            </a:pPr>
            <a:endParaRPr lang="e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buClr>
                <a:srgbClr val="434343"/>
              </a:buClr>
              <a:buSzPts val="2800"/>
            </a:pPr>
            <a:r>
              <a:rPr lang="en" sz="2800" dirty="0">
                <a:solidFill>
                  <a:srgbClr val="434343"/>
                </a:solidFill>
                <a:latin typeface="Raleway Black"/>
                <a:ea typeface="Raleway Black"/>
                <a:cs typeface="Raleway Black"/>
                <a:sym typeface="Raleway Black"/>
              </a:rPr>
              <a:t> </a:t>
            </a:r>
            <a:r>
              <a:rPr lang="en-GB" sz="2800" dirty="0">
                <a:solidFill>
                  <a:srgbClr val="434343"/>
                </a:solidFill>
                <a:latin typeface="Raleway Black"/>
                <a:ea typeface="Raleway Black"/>
                <a:cs typeface="Raleway Black"/>
                <a:sym typeface="Raleway Black"/>
              </a:rPr>
              <a:t>Evaluation metrics for OCR</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28</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2" name="Picture 1"/>
          <p:cNvPicPr>
            <a:picLocks noChangeAspect="1"/>
          </p:cNvPicPr>
          <p:nvPr/>
        </p:nvPicPr>
        <p:blipFill>
          <a:blip r:embed="rId3"/>
          <a:stretch>
            <a:fillRect/>
          </a:stretch>
        </p:blipFill>
        <p:spPr>
          <a:xfrm>
            <a:off x="1801050" y="3369487"/>
            <a:ext cx="5541901" cy="723261"/>
          </a:xfrm>
          <a:prstGeom prst="rect">
            <a:avLst/>
          </a:prstGeom>
        </p:spPr>
      </p:pic>
      <p:pic>
        <p:nvPicPr>
          <p:cNvPr id="9"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0"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475740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4"/>
          <p:cNvSpPr/>
          <p:nvPr/>
        </p:nvSpPr>
        <p:spPr>
          <a:xfrm>
            <a:off x="-7900" y="0"/>
            <a:ext cx="9151800" cy="4820400"/>
          </a:xfrm>
          <a:prstGeom prst="rect">
            <a:avLst/>
          </a:prstGeom>
          <a:solidFill>
            <a:srgbClr val="FBC4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64"/>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6. Results &amp; Analysis</a:t>
            </a:r>
            <a:endParaRPr dirty="0">
              <a:solidFill>
                <a:srgbClr val="FFFFFF"/>
              </a:solidFill>
              <a:latin typeface="Raleway Thin"/>
              <a:ea typeface="Raleway Thin"/>
              <a:cs typeface="Raleway Thin"/>
              <a:sym typeface="Raleway Thin"/>
            </a:endParaRPr>
          </a:p>
        </p:txBody>
      </p:sp>
      <p:sp>
        <p:nvSpPr>
          <p:cNvPr id="504" name="Google Shape;504;p64"/>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p:txBody>
      </p:sp>
      <p:pic>
        <p:nvPicPr>
          <p:cNvPr id="505" name="Google Shape;505;p64"/>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2065942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75900" y="1255212"/>
            <a:ext cx="8392200" cy="324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Questrial"/>
              <a:buChar char="➔"/>
            </a:pPr>
            <a:endParaRPr lang="en-US" dirty="0">
              <a:latin typeface="+mn-lt"/>
            </a:endParaRPr>
          </a:p>
          <a:p>
            <a:pPr marL="457200" indent="-323850" algn="just">
              <a:lnSpc>
                <a:spcPct val="200000"/>
              </a:lnSpc>
              <a:buClr>
                <a:schemeClr val="dk1"/>
              </a:buClr>
              <a:buSzPts val="1500"/>
              <a:buFont typeface="Arial"/>
              <a:buChar char="➔"/>
            </a:pPr>
            <a:r>
              <a:rPr lang="en-US" sz="1200" dirty="0">
                <a:solidFill>
                  <a:schemeClr val="dk1"/>
                </a:solidFill>
              </a:rPr>
              <a:t>The manual image inspection is a good starting point for qualitative analysis.</a:t>
            </a:r>
          </a:p>
          <a:p>
            <a:pPr marL="457200" indent="-323850" algn="just">
              <a:lnSpc>
                <a:spcPct val="200000"/>
              </a:lnSpc>
              <a:buClr>
                <a:schemeClr val="dk1"/>
              </a:buClr>
              <a:buSzPts val="1500"/>
              <a:buFont typeface="Arial"/>
              <a:buChar char="➔"/>
            </a:pPr>
            <a:endParaRPr lang="en-US" sz="1200" dirty="0">
              <a:solidFill>
                <a:schemeClr val="dk1"/>
              </a:solidFill>
            </a:endParaRPr>
          </a:p>
          <a:p>
            <a:pPr marL="457200" indent="-323850" algn="just">
              <a:lnSpc>
                <a:spcPct val="200000"/>
              </a:lnSpc>
              <a:buClr>
                <a:schemeClr val="dk1"/>
              </a:buClr>
              <a:buSzPts val="1500"/>
              <a:buFont typeface="Arial"/>
              <a:buChar char="➔"/>
            </a:pPr>
            <a:r>
              <a:rPr lang="en-US" sz="1200" dirty="0">
                <a:solidFill>
                  <a:schemeClr val="dk1"/>
                </a:solidFill>
              </a:rPr>
              <a:t>The visual comparison of real and generated images is difficult when the changes are very small.</a:t>
            </a:r>
          </a:p>
          <a:p>
            <a:pPr marL="457200" indent="-323850" algn="just">
              <a:lnSpc>
                <a:spcPct val="200000"/>
              </a:lnSpc>
              <a:buClr>
                <a:schemeClr val="dk1"/>
              </a:buClr>
              <a:buSzPts val="1500"/>
              <a:buFont typeface="Arial"/>
              <a:buChar char="➔"/>
            </a:pPr>
            <a:endParaRPr lang="en-US" sz="1200" dirty="0">
              <a:solidFill>
                <a:schemeClr val="dk1"/>
              </a:solidFill>
              <a:sym typeface="Questrial"/>
            </a:endParaRPr>
          </a:p>
          <a:p>
            <a:pPr marL="457200" indent="-323850" algn="just">
              <a:lnSpc>
                <a:spcPct val="200000"/>
              </a:lnSpc>
              <a:buClr>
                <a:schemeClr val="dk1"/>
              </a:buClr>
              <a:buSzPts val="1500"/>
              <a:buFont typeface="Arial"/>
              <a:buChar char="➔"/>
            </a:pPr>
            <a:r>
              <a:rPr lang="en-US" sz="1200" dirty="0">
                <a:solidFill>
                  <a:schemeClr val="dk1"/>
                </a:solidFill>
                <a:sym typeface="Questrial"/>
              </a:rPr>
              <a:t>Used together with other evaluation metrics such that it complements quantitative evaluation.</a:t>
            </a:r>
            <a:endParaRPr lang="en-IN" sz="1200" dirty="0">
              <a:solidFill>
                <a:schemeClr val="dk1"/>
              </a:solidFill>
              <a:sym typeface="Questrial"/>
            </a:endParaRPr>
          </a:p>
          <a:p>
            <a:pPr marL="457200" indent="-323850" algn="just">
              <a:lnSpc>
                <a:spcPct val="200000"/>
              </a:lnSpc>
              <a:buClr>
                <a:schemeClr val="dk1"/>
              </a:buClr>
              <a:buSzPts val="1500"/>
              <a:buFont typeface="Arial"/>
              <a:buChar char="➔"/>
            </a:pPr>
            <a:endParaRPr lang="en-IN" sz="1200" dirty="0">
              <a:solidFill>
                <a:schemeClr val="dk1"/>
              </a:solidFill>
              <a:sym typeface="Questrial"/>
            </a:endParaRPr>
          </a:p>
          <a:p>
            <a:pPr marL="457200" indent="-323850" algn="just">
              <a:lnSpc>
                <a:spcPct val="200000"/>
              </a:lnSpc>
              <a:buClr>
                <a:schemeClr val="dk1"/>
              </a:buClr>
              <a:buSzPts val="1500"/>
              <a:buFont typeface="Arial"/>
              <a:buChar char="➔"/>
            </a:pPr>
            <a:r>
              <a:rPr lang="en-IN" sz="1200" dirty="0">
                <a:solidFill>
                  <a:schemeClr val="dk1"/>
                </a:solidFill>
                <a:sym typeface="Questrial"/>
                <a:hlinkClick r:id="rId3" action="ppaction://hlinkfile"/>
              </a:rPr>
              <a:t>Qualitative</a:t>
            </a:r>
            <a:r>
              <a:rPr lang="en-IN" sz="1200" dirty="0">
                <a:solidFill>
                  <a:schemeClr val="dk1"/>
                </a:solidFill>
                <a:sym typeface="Questrial"/>
              </a:rPr>
              <a:t> results</a:t>
            </a: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 dirty="0">
                <a:solidFill>
                  <a:srgbClr val="434343"/>
                </a:solidFill>
                <a:latin typeface="Raleway Black"/>
                <a:ea typeface="Raleway Black"/>
                <a:cs typeface="Raleway Black"/>
                <a:sym typeface="Questrial"/>
              </a:rPr>
              <a:t>Qualitative</a:t>
            </a:r>
            <a:r>
              <a:rPr lang="en" b="1" dirty="0">
                <a:solidFill>
                  <a:srgbClr val="434343"/>
                </a:solidFill>
                <a:latin typeface="Questrial"/>
                <a:ea typeface="Raleway Black"/>
                <a:cs typeface="Raleway Black"/>
                <a:sym typeface="Questrial"/>
              </a:rPr>
              <a:t> </a:t>
            </a:r>
            <a:r>
              <a:rPr lang="en" dirty="0">
                <a:solidFill>
                  <a:srgbClr val="434343"/>
                </a:solidFill>
                <a:latin typeface="Raleway Black"/>
                <a:ea typeface="Raleway Black"/>
                <a:cs typeface="Raleway Black"/>
                <a:sym typeface="Raleway Black"/>
              </a:rPr>
              <a:t>Results</a:t>
            </a:r>
            <a:endParaRPr dirty="0"/>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29</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8"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0"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3092795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11700" y="1328690"/>
            <a:ext cx="8392200" cy="324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Questrial"/>
              <a:buChar char="➔"/>
            </a:pPr>
            <a:endParaRPr lang="en-IN" dirty="0">
              <a:latin typeface="+mn-lt"/>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 dirty="0">
                <a:solidFill>
                  <a:srgbClr val="434343"/>
                </a:solidFill>
                <a:latin typeface="Raleway Black"/>
                <a:ea typeface="Raleway Black"/>
                <a:cs typeface="Raleway Black"/>
                <a:sym typeface="Questrial"/>
              </a:rPr>
              <a:t>Quantitative</a:t>
            </a:r>
            <a:r>
              <a:rPr lang="en" b="1" dirty="0">
                <a:solidFill>
                  <a:srgbClr val="434343"/>
                </a:solidFill>
                <a:latin typeface="Questrial"/>
                <a:ea typeface="Raleway Black"/>
                <a:cs typeface="Raleway Black"/>
                <a:sym typeface="Questrial"/>
              </a:rPr>
              <a:t> </a:t>
            </a:r>
            <a:r>
              <a:rPr lang="en" dirty="0">
                <a:solidFill>
                  <a:srgbClr val="434343"/>
                </a:solidFill>
                <a:latin typeface="Raleway Black"/>
                <a:ea typeface="Raleway Black"/>
                <a:cs typeface="Raleway Black"/>
                <a:sym typeface="Raleway Black"/>
              </a:rPr>
              <a:t>Results</a:t>
            </a:r>
            <a:endParaRPr dirty="0"/>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30</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3" name="Rectangle 2"/>
          <p:cNvSpPr/>
          <p:nvPr/>
        </p:nvSpPr>
        <p:spPr>
          <a:xfrm>
            <a:off x="3408864" y="3712697"/>
            <a:ext cx="2326279" cy="269304"/>
          </a:xfrm>
          <a:prstGeom prst="rect">
            <a:avLst/>
          </a:prstGeom>
        </p:spPr>
        <p:txBody>
          <a:bodyPr wrap="none">
            <a:spAutoFit/>
          </a:bodyPr>
          <a:lstStyle/>
          <a:p>
            <a:pPr lvl="0" algn="ctr">
              <a:lnSpc>
                <a:spcPct val="115000"/>
              </a:lnSpc>
            </a:pPr>
            <a:r>
              <a:rPr lang="en-IN" sz="1000" b="1" dirty="0"/>
              <a:t>Table 7 :</a:t>
            </a:r>
            <a:r>
              <a:rPr lang="en-IN" sz="1000" dirty="0"/>
              <a:t> Quantitative results for GAN</a:t>
            </a:r>
          </a:p>
        </p:txBody>
      </p:sp>
      <p:pic>
        <p:nvPicPr>
          <p:cNvPr id="10"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pic>
        <p:nvPicPr>
          <p:cNvPr id="5" name="Picture 4"/>
          <p:cNvPicPr>
            <a:picLocks noChangeAspect="1"/>
          </p:cNvPicPr>
          <p:nvPr/>
        </p:nvPicPr>
        <p:blipFill>
          <a:blip r:embed="rId5"/>
          <a:stretch>
            <a:fillRect/>
          </a:stretch>
        </p:blipFill>
        <p:spPr>
          <a:xfrm>
            <a:off x="2138082" y="1755822"/>
            <a:ext cx="4867836" cy="1915214"/>
          </a:xfrm>
          <a:prstGeom prst="rect">
            <a:avLst/>
          </a:prstGeom>
        </p:spPr>
      </p:pic>
    </p:spTree>
    <p:extLst>
      <p:ext uri="{BB962C8B-B14F-4D97-AF65-F5344CB8AC3E}">
        <p14:creationId xmlns:p14="http://schemas.microsoft.com/office/powerpoint/2010/main" val="229309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11700" y="1275596"/>
            <a:ext cx="8392200" cy="324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Questrial"/>
              <a:buChar char="➔"/>
            </a:pPr>
            <a:endParaRPr lang="en-IN" dirty="0">
              <a:latin typeface="+mn-lt"/>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 dirty="0">
                <a:solidFill>
                  <a:srgbClr val="434343"/>
                </a:solidFill>
                <a:latin typeface="Raleway Black"/>
                <a:ea typeface="Raleway Black"/>
                <a:cs typeface="Raleway Black"/>
                <a:sym typeface="Questrial"/>
              </a:rPr>
              <a:t>Evaluation using Google Vision OCR</a:t>
            </a:r>
            <a:endParaRPr dirty="0"/>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31</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0" name="Rectangle 9"/>
          <p:cNvSpPr/>
          <p:nvPr/>
        </p:nvSpPr>
        <p:spPr>
          <a:xfrm>
            <a:off x="5416246" y="4284294"/>
            <a:ext cx="2392001" cy="233910"/>
          </a:xfrm>
          <a:prstGeom prst="rect">
            <a:avLst/>
          </a:prstGeom>
        </p:spPr>
        <p:txBody>
          <a:bodyPr wrap="none">
            <a:spAutoFit/>
          </a:bodyPr>
          <a:lstStyle/>
          <a:p>
            <a:pPr lvl="0" algn="ctr">
              <a:lnSpc>
                <a:spcPct val="115000"/>
              </a:lnSpc>
            </a:pPr>
            <a:r>
              <a:rPr lang="en-IN" sz="800" b="1" dirty="0"/>
              <a:t>Figure 16:</a:t>
            </a:r>
            <a:r>
              <a:rPr lang="en-IN" sz="800" dirty="0"/>
              <a:t> Evaluation using Google Vision OCR</a:t>
            </a:r>
          </a:p>
        </p:txBody>
      </p:sp>
      <p:pic>
        <p:nvPicPr>
          <p:cNvPr id="2" name="Picture 1"/>
          <p:cNvPicPr>
            <a:picLocks noChangeAspect="1"/>
          </p:cNvPicPr>
          <p:nvPr/>
        </p:nvPicPr>
        <p:blipFill>
          <a:blip r:embed="rId3"/>
          <a:stretch>
            <a:fillRect/>
          </a:stretch>
        </p:blipFill>
        <p:spPr>
          <a:xfrm>
            <a:off x="0" y="2508242"/>
            <a:ext cx="4080487" cy="779807"/>
          </a:xfrm>
          <a:prstGeom prst="rect">
            <a:avLst/>
          </a:prstGeom>
        </p:spPr>
      </p:pic>
      <p:pic>
        <p:nvPicPr>
          <p:cNvPr id="4" name="Picture 3"/>
          <p:cNvPicPr>
            <a:picLocks noChangeAspect="1"/>
          </p:cNvPicPr>
          <p:nvPr/>
        </p:nvPicPr>
        <p:blipFill>
          <a:blip r:embed="rId4"/>
          <a:stretch>
            <a:fillRect/>
          </a:stretch>
        </p:blipFill>
        <p:spPr>
          <a:xfrm>
            <a:off x="4080487" y="1191679"/>
            <a:ext cx="5063513" cy="3031436"/>
          </a:xfrm>
          <a:prstGeom prst="rect">
            <a:avLst/>
          </a:prstGeom>
        </p:spPr>
      </p:pic>
      <p:sp>
        <p:nvSpPr>
          <p:cNvPr id="3" name="TextBox 2"/>
          <p:cNvSpPr txBox="1"/>
          <p:nvPr/>
        </p:nvSpPr>
        <p:spPr>
          <a:xfrm>
            <a:off x="-7900" y="3469486"/>
            <a:ext cx="4164263" cy="338554"/>
          </a:xfrm>
          <a:prstGeom prst="rect">
            <a:avLst/>
          </a:prstGeom>
          <a:noFill/>
        </p:spPr>
        <p:txBody>
          <a:bodyPr wrap="square" rtlCol="0">
            <a:spAutoFit/>
          </a:bodyPr>
          <a:lstStyle/>
          <a:p>
            <a:r>
              <a:rPr lang="en-GB" sz="800" b="1" dirty="0"/>
              <a:t>Table 8:</a:t>
            </a:r>
            <a:r>
              <a:rPr lang="en-GB" sz="800" dirty="0"/>
              <a:t> </a:t>
            </a:r>
            <a:r>
              <a:rPr lang="en-US" sz="800" dirty="0"/>
              <a:t>Character recognition with and without GAN using Google Vision OCR engine .</a:t>
            </a:r>
            <a:endParaRPr lang="en-GB" sz="800" dirty="0"/>
          </a:p>
        </p:txBody>
      </p:sp>
      <p:pic>
        <p:nvPicPr>
          <p:cNvPr id="12"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3"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312039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11700" y="1269481"/>
            <a:ext cx="8392200" cy="324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Questrial"/>
              <a:buChar char="➔"/>
            </a:pPr>
            <a:endParaRPr lang="en-IN" dirty="0">
              <a:latin typeface="+mn-lt"/>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 dirty="0">
                <a:solidFill>
                  <a:srgbClr val="434343"/>
                </a:solidFill>
                <a:latin typeface="Raleway Black"/>
                <a:ea typeface="Raleway Black"/>
                <a:cs typeface="Raleway Black"/>
                <a:sym typeface="Questrial"/>
              </a:rPr>
              <a:t>Evaluation using the proposed OCR</a:t>
            </a:r>
            <a:endParaRPr dirty="0"/>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3</a:t>
            </a:r>
            <a:r>
              <a:rPr lang="en-US" sz="1200" dirty="0">
                <a:solidFill>
                  <a:srgbClr val="666666"/>
                </a:solidFill>
                <a:latin typeface="Raleway SemiBold"/>
                <a:ea typeface="Raleway SemiBold"/>
                <a:cs typeface="Raleway SemiBold"/>
                <a:sym typeface="Raleway SemiBold"/>
              </a:rPr>
              <a:t>2</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0" name="Rectangle 9"/>
          <p:cNvSpPr/>
          <p:nvPr/>
        </p:nvSpPr>
        <p:spPr>
          <a:xfrm>
            <a:off x="5536257" y="4359188"/>
            <a:ext cx="2693366" cy="233910"/>
          </a:xfrm>
          <a:prstGeom prst="rect">
            <a:avLst/>
          </a:prstGeom>
        </p:spPr>
        <p:txBody>
          <a:bodyPr wrap="none">
            <a:spAutoFit/>
          </a:bodyPr>
          <a:lstStyle/>
          <a:p>
            <a:pPr lvl="0" algn="ctr">
              <a:lnSpc>
                <a:spcPct val="115000"/>
              </a:lnSpc>
            </a:pPr>
            <a:r>
              <a:rPr lang="en-US" sz="800" b="1" dirty="0"/>
              <a:t>Figure 17:</a:t>
            </a:r>
            <a:r>
              <a:rPr lang="en-US" sz="800" dirty="0"/>
              <a:t> Evaluation using the proposed OCR engine</a:t>
            </a:r>
          </a:p>
        </p:txBody>
      </p:sp>
      <p:pic>
        <p:nvPicPr>
          <p:cNvPr id="5" name="Picture 4"/>
          <p:cNvPicPr>
            <a:picLocks noChangeAspect="1"/>
          </p:cNvPicPr>
          <p:nvPr/>
        </p:nvPicPr>
        <p:blipFill>
          <a:blip r:embed="rId3"/>
          <a:stretch>
            <a:fillRect/>
          </a:stretch>
        </p:blipFill>
        <p:spPr>
          <a:xfrm>
            <a:off x="-7900" y="2556661"/>
            <a:ext cx="4155951" cy="724879"/>
          </a:xfrm>
          <a:prstGeom prst="rect">
            <a:avLst/>
          </a:prstGeom>
        </p:spPr>
      </p:pic>
      <p:pic>
        <p:nvPicPr>
          <p:cNvPr id="6" name="Picture 5"/>
          <p:cNvPicPr>
            <a:picLocks noChangeAspect="1"/>
          </p:cNvPicPr>
          <p:nvPr/>
        </p:nvPicPr>
        <p:blipFill>
          <a:blip r:embed="rId4"/>
          <a:stretch>
            <a:fillRect/>
          </a:stretch>
        </p:blipFill>
        <p:spPr>
          <a:xfrm>
            <a:off x="4292175" y="1315306"/>
            <a:ext cx="4851825" cy="2982364"/>
          </a:xfrm>
          <a:prstGeom prst="rect">
            <a:avLst/>
          </a:prstGeom>
        </p:spPr>
      </p:pic>
      <p:sp>
        <p:nvSpPr>
          <p:cNvPr id="3" name="TextBox 2"/>
          <p:cNvSpPr txBox="1"/>
          <p:nvPr/>
        </p:nvSpPr>
        <p:spPr>
          <a:xfrm>
            <a:off x="108065" y="3449782"/>
            <a:ext cx="4039986" cy="430887"/>
          </a:xfrm>
          <a:prstGeom prst="rect">
            <a:avLst/>
          </a:prstGeom>
          <a:noFill/>
        </p:spPr>
        <p:txBody>
          <a:bodyPr wrap="square" rtlCol="0">
            <a:spAutoFit/>
          </a:bodyPr>
          <a:lstStyle/>
          <a:p>
            <a:r>
              <a:rPr lang="en-GB" sz="800" b="1" dirty="0"/>
              <a:t>Table 9:</a:t>
            </a:r>
            <a:r>
              <a:rPr lang="en-GB" sz="800" dirty="0"/>
              <a:t> </a:t>
            </a:r>
            <a:r>
              <a:rPr lang="en-US" sz="800" dirty="0"/>
              <a:t>Character recognition with and without GAN using proposed OCR engine .</a:t>
            </a:r>
            <a:endParaRPr lang="en-GB" sz="800" dirty="0"/>
          </a:p>
          <a:p>
            <a:endParaRPr lang="en-GB" dirty="0"/>
          </a:p>
        </p:txBody>
      </p:sp>
      <p:pic>
        <p:nvPicPr>
          <p:cNvPr id="12" name="Google Shape;57;p13"/>
          <p:cNvPicPr preferRelativeResize="0"/>
          <p:nvPr/>
        </p:nvPicPr>
        <p:blipFill>
          <a:blip r:embed="rId5">
            <a:alphaModFix/>
          </a:blip>
          <a:stretch>
            <a:fillRect/>
          </a:stretch>
        </p:blipFill>
        <p:spPr>
          <a:xfrm>
            <a:off x="7287091" y="147783"/>
            <a:ext cx="1710150" cy="584616"/>
          </a:xfrm>
          <a:prstGeom prst="rect">
            <a:avLst/>
          </a:prstGeom>
          <a:noFill/>
          <a:ln>
            <a:noFill/>
          </a:ln>
        </p:spPr>
      </p:pic>
      <p:pic>
        <p:nvPicPr>
          <p:cNvPr id="13" name="Google Shape;117;p26"/>
          <p:cNvPicPr preferRelativeResize="0"/>
          <p:nvPr/>
        </p:nvPicPr>
        <p:blipFill rotWithShape="1">
          <a:blip r:embed="rId6">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4152721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Oct 14th, 2019</a:t>
            </a:r>
            <a:endParaRPr sz="1200" dirty="0">
              <a:solidFill>
                <a:srgbClr val="666666"/>
              </a:solidFill>
              <a:latin typeface="Raleway SemiBold"/>
              <a:ea typeface="Raleway SemiBold"/>
              <a:cs typeface="Raleway SemiBold"/>
              <a:sym typeface="Raleway SemiBold"/>
            </a:endParaRPr>
          </a:p>
        </p:txBody>
      </p:sp>
      <p:sp>
        <p:nvSpPr>
          <p:cNvPr id="144" name="Google Shape;144;p21"/>
          <p:cNvSpPr/>
          <p:nvPr/>
        </p:nvSpPr>
        <p:spPr>
          <a:xfrm>
            <a:off x="5784961" y="2713429"/>
            <a:ext cx="792600" cy="10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1"/>
          <p:cNvSpPr txBox="1"/>
          <p:nvPr/>
        </p:nvSpPr>
        <p:spPr>
          <a:xfrm>
            <a:off x="311700" y="1269481"/>
            <a:ext cx="8392200" cy="3245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Questrial"/>
              <a:buChar char="➔"/>
            </a:pPr>
            <a:endParaRPr lang="en-IN" dirty="0">
              <a:latin typeface="+mn-lt"/>
              <a:sym typeface="Questrial"/>
            </a:endParaRPr>
          </a:p>
        </p:txBody>
      </p:sp>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rgbClr val="434343"/>
                </a:solidFill>
                <a:latin typeface="Raleway Black"/>
                <a:ea typeface="Raleway Black"/>
                <a:cs typeface="Raleway Black"/>
              </a:rPr>
              <a:t>Comparison of impact of GAN on both </a:t>
            </a:r>
            <a:br>
              <a:rPr lang="en-US" dirty="0">
                <a:solidFill>
                  <a:srgbClr val="434343"/>
                </a:solidFill>
                <a:latin typeface="Raleway Black"/>
                <a:ea typeface="Raleway Black"/>
                <a:cs typeface="Raleway Black"/>
              </a:rPr>
            </a:br>
            <a:r>
              <a:rPr lang="en-US" dirty="0">
                <a:solidFill>
                  <a:srgbClr val="434343"/>
                </a:solidFill>
                <a:latin typeface="Raleway Black"/>
                <a:ea typeface="Raleway Black"/>
                <a:cs typeface="Raleway Black"/>
              </a:rPr>
              <a:t>OCR engines</a:t>
            </a:r>
            <a:endParaRPr dirty="0">
              <a:solidFill>
                <a:srgbClr val="434343"/>
              </a:solidFill>
              <a:latin typeface="Raleway Black"/>
              <a:ea typeface="Raleway Black"/>
              <a:cs typeface="Raleway Black"/>
            </a:endParaRPr>
          </a:p>
        </p:txBody>
      </p:sp>
      <p:sp>
        <p:nvSpPr>
          <p:cNvPr id="147" name="Google Shape;147;p21"/>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33</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2" name="Picture 1"/>
          <p:cNvPicPr>
            <a:picLocks noChangeAspect="1"/>
          </p:cNvPicPr>
          <p:nvPr/>
        </p:nvPicPr>
        <p:blipFill>
          <a:blip r:embed="rId3"/>
          <a:stretch>
            <a:fillRect/>
          </a:stretch>
        </p:blipFill>
        <p:spPr>
          <a:xfrm>
            <a:off x="1259172" y="1689022"/>
            <a:ext cx="6625656" cy="2048814"/>
          </a:xfrm>
          <a:prstGeom prst="rect">
            <a:avLst/>
          </a:prstGeom>
        </p:spPr>
      </p:pic>
      <p:sp>
        <p:nvSpPr>
          <p:cNvPr id="4" name="TextBox 3"/>
          <p:cNvSpPr txBox="1"/>
          <p:nvPr/>
        </p:nvSpPr>
        <p:spPr>
          <a:xfrm>
            <a:off x="2763981" y="3984195"/>
            <a:ext cx="3813579" cy="246221"/>
          </a:xfrm>
          <a:prstGeom prst="rect">
            <a:avLst/>
          </a:prstGeom>
          <a:noFill/>
        </p:spPr>
        <p:txBody>
          <a:bodyPr wrap="square" rtlCol="0">
            <a:spAutoFit/>
          </a:bodyPr>
          <a:lstStyle/>
          <a:p>
            <a:r>
              <a:rPr lang="en-US" sz="1000" b="1" dirty="0"/>
              <a:t>Table 10:</a:t>
            </a:r>
            <a:r>
              <a:rPr lang="en-US" sz="1000" dirty="0"/>
              <a:t> Comparison of impact of GAN on both OCR engines</a:t>
            </a:r>
            <a:endParaRPr lang="en-GB" sz="1000" dirty="0"/>
          </a:p>
        </p:txBody>
      </p:sp>
      <p:pic>
        <p:nvPicPr>
          <p:cNvPr id="12"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3"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87174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202075"/>
            <a:ext cx="8520600" cy="34164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Optical Character Recognition (OCR) is a set of computer vision tasks that convert scanned documents and images into machine-readable text. </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The use case is to read text from the images of nameplates/type plates attached to power supply equipment.</a:t>
            </a:r>
          </a:p>
          <a:p>
            <a:pPr marL="114300" lvl="0" indent="0" algn="just" rtl="0">
              <a:lnSpc>
                <a:spcPct val="150000"/>
              </a:lnSpc>
              <a:spcBef>
                <a:spcPts val="0"/>
              </a:spcBef>
              <a:spcAft>
                <a:spcPts val="0"/>
              </a:spcAft>
              <a:buClr>
                <a:schemeClr val="dk1"/>
              </a:buClr>
              <a:buSzPts val="1800"/>
              <a:buNone/>
            </a:pPr>
            <a:r>
              <a:rPr lang="en-US" sz="1400" dirty="0">
                <a:solidFill>
                  <a:schemeClr val="dk1"/>
                </a:solidFill>
              </a:rPr>
              <a:t>                                                   </a:t>
            </a: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 sz="2800" dirty="0">
                <a:solidFill>
                  <a:srgbClr val="434343"/>
                </a:solidFill>
                <a:latin typeface="Raleway Black"/>
                <a:sym typeface="Raleway Black"/>
              </a:rPr>
              <a:t>What is OCR?</a:t>
            </a:r>
            <a:endParaRPr sz="2800" dirty="0">
              <a:solidFill>
                <a:srgbClr val="434343"/>
              </a:solidFill>
              <a:latin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12" y="1000075"/>
            <a:ext cx="3723177" cy="1674469"/>
          </a:xfrm>
          <a:prstGeom prst="rect">
            <a:avLst/>
          </a:prstGeom>
        </p:spPr>
      </p:pic>
      <p:sp>
        <p:nvSpPr>
          <p:cNvPr id="4" name="TextBox 3"/>
          <p:cNvSpPr txBox="1"/>
          <p:nvPr/>
        </p:nvSpPr>
        <p:spPr>
          <a:xfrm>
            <a:off x="2710412" y="2876544"/>
            <a:ext cx="3723177" cy="253916"/>
          </a:xfrm>
          <a:prstGeom prst="rect">
            <a:avLst/>
          </a:prstGeom>
          <a:noFill/>
        </p:spPr>
        <p:txBody>
          <a:bodyPr wrap="square" rtlCol="0">
            <a:spAutoFit/>
          </a:bodyPr>
          <a:lstStyle/>
          <a:p>
            <a:pPr algn="ctr"/>
            <a:r>
              <a:rPr lang="en" sz="1000" b="1" dirty="0">
                <a:solidFill>
                  <a:schemeClr val="dk1"/>
                </a:solidFill>
              </a:rPr>
              <a:t>Figure 1:</a:t>
            </a:r>
            <a:r>
              <a:rPr lang="en" sz="1000" dirty="0">
                <a:solidFill>
                  <a:schemeClr val="dk1"/>
                </a:solidFill>
              </a:rPr>
              <a:t> </a:t>
            </a:r>
            <a:r>
              <a:rPr lang="en-IN" sz="1000" dirty="0">
                <a:solidFill>
                  <a:schemeClr val="dk1"/>
                </a:solidFill>
              </a:rPr>
              <a:t>OCR </a:t>
            </a:r>
            <a:r>
              <a:rPr lang="fr-FR" sz="1000" dirty="0">
                <a:solidFill>
                  <a:schemeClr val="dk1"/>
                </a:solidFill>
              </a:rPr>
              <a:t>[Source: AI Compare 2020 </a:t>
            </a:r>
            <a:r>
              <a:rPr lang="fr-FR" sz="1000" baseline="30000" dirty="0">
                <a:solidFill>
                  <a:schemeClr val="dk1"/>
                </a:solidFill>
              </a:rPr>
              <a:t>[11]</a:t>
            </a:r>
            <a:r>
              <a:rPr lang="fr-FR" sz="1000" dirty="0">
                <a:solidFill>
                  <a:schemeClr val="dk1"/>
                </a:solidFill>
              </a:rPr>
              <a:t>]</a:t>
            </a:r>
            <a:endParaRPr lang="en-GB" sz="1000" dirty="0">
              <a:solidFill>
                <a:schemeClr val="dk1"/>
              </a:solidFill>
            </a:endParaRPr>
          </a:p>
        </p:txBody>
      </p:sp>
      <p:pic>
        <p:nvPicPr>
          <p:cNvPr id="10"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9"/>
          <p:cNvSpPr/>
          <p:nvPr/>
        </p:nvSpPr>
        <p:spPr>
          <a:xfrm>
            <a:off x="-7900" y="6096"/>
            <a:ext cx="9151800" cy="4820400"/>
          </a:xfrm>
          <a:prstGeom prst="rect">
            <a:avLst/>
          </a:prstGeom>
          <a:gradFill>
            <a:gsLst>
              <a:gs pos="0">
                <a:srgbClr val="00656F"/>
              </a:gs>
              <a:gs pos="48000">
                <a:srgbClr val="009FB0"/>
              </a:gs>
              <a:gs pos="100000">
                <a:srgbClr val="31EAFE"/>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6" name="Google Shape;556;p69"/>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7.Conclusion</a:t>
            </a:r>
            <a:endParaRPr dirty="0">
              <a:solidFill>
                <a:srgbClr val="FFFFFF"/>
              </a:solidFill>
              <a:latin typeface="Raleway Thin"/>
              <a:ea typeface="Raleway Thin"/>
              <a:cs typeface="Raleway Thin"/>
              <a:sym typeface="Raleway Thin"/>
            </a:endParaRPr>
          </a:p>
        </p:txBody>
      </p:sp>
      <p:sp>
        <p:nvSpPr>
          <p:cNvPr id="557" name="Google Shape;557;p6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endParaRPr lang="en" sz="1200" dirty="0">
              <a:solidFill>
                <a:srgbClr val="666666"/>
              </a:solidFill>
              <a:latin typeface="Raleway Thin"/>
              <a:ea typeface="Raleway Thin"/>
              <a:cs typeface="Raleway Thin"/>
              <a:sym typeface="Raleway Thin"/>
            </a:endParaRPr>
          </a:p>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666666"/>
              </a:solidFill>
              <a:latin typeface="Raleway Thin"/>
              <a:ea typeface="Raleway Thin"/>
              <a:cs typeface="Raleway Thin"/>
              <a:sym typeface="Raleway Thin"/>
            </a:endParaRPr>
          </a:p>
        </p:txBody>
      </p:sp>
      <p:pic>
        <p:nvPicPr>
          <p:cNvPr id="558" name="Google Shape;558;p69"/>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3463374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602775" y="1765375"/>
            <a:ext cx="5229600" cy="2700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1600"/>
              </a:spcAft>
              <a:buNone/>
            </a:pPr>
            <a:endParaRPr dirty="0">
              <a:solidFill>
                <a:schemeClr val="dk2"/>
              </a:solidFill>
              <a:latin typeface="Questrial"/>
              <a:ea typeface="Questrial"/>
              <a:cs typeface="Questrial"/>
              <a:sym typeface="Questrial"/>
            </a:endParaRPr>
          </a:p>
        </p:txBody>
      </p:sp>
      <p:sp>
        <p:nvSpPr>
          <p:cNvPr id="80" name="Google Shape;80;p16"/>
          <p:cNvSpPr txBox="1"/>
          <p:nvPr/>
        </p:nvSpPr>
        <p:spPr>
          <a:xfrm>
            <a:off x="-38800" y="4334475"/>
            <a:ext cx="41715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1100" dirty="0">
              <a:solidFill>
                <a:schemeClr val="dk2"/>
              </a:solidFill>
              <a:latin typeface="Raleway"/>
              <a:ea typeface="Raleway"/>
              <a:cs typeface="Raleway"/>
              <a:sym typeface="Raleway"/>
            </a:endParaRPr>
          </a:p>
        </p:txBody>
      </p:sp>
      <p:sp>
        <p:nvSpPr>
          <p:cNvPr id="81" name="Google Shape;81;p16"/>
          <p:cNvSpPr txBox="1"/>
          <p:nvPr/>
        </p:nvSpPr>
        <p:spPr>
          <a:xfrm>
            <a:off x="311700" y="1017725"/>
            <a:ext cx="83394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dirty="0">
              <a:latin typeface="Raleway"/>
              <a:ea typeface="Raleway"/>
              <a:cs typeface="Raleway"/>
              <a:sym typeface="Raleway"/>
            </a:endParaRPr>
          </a:p>
        </p:txBody>
      </p:sp>
      <p:sp>
        <p:nvSpPr>
          <p:cNvPr id="82" name="Google Shape;82;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434343"/>
                </a:solidFill>
                <a:latin typeface="Raleway Black"/>
                <a:sym typeface="Questrial"/>
              </a:rPr>
              <a:t> Answers to the research questions</a:t>
            </a:r>
            <a:endParaRPr dirty="0">
              <a:solidFill>
                <a:srgbClr val="434343"/>
              </a:solidFill>
              <a:latin typeface="Raleway Black"/>
              <a:sym typeface="Raleway Black"/>
            </a:endParaRPr>
          </a:p>
        </p:txBody>
      </p:sp>
      <p:sp>
        <p:nvSpPr>
          <p:cNvPr id="84" name="Google Shape;84;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34</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85" name="Google Shape;85;p16"/>
          <p:cNvSpPr txBox="1"/>
          <p:nvPr/>
        </p:nvSpPr>
        <p:spPr>
          <a:xfrm>
            <a:off x="311700" y="1285875"/>
            <a:ext cx="8708100" cy="3534600"/>
          </a:xfrm>
          <a:prstGeom prst="rect">
            <a:avLst/>
          </a:prstGeom>
          <a:noFill/>
          <a:ln>
            <a:noFill/>
          </a:ln>
        </p:spPr>
        <p:txBody>
          <a:bodyPr spcFirstLastPara="1" wrap="square" lIns="91425" tIns="91425" rIns="91425" bIns="91425" anchor="t" anchorCtr="0">
            <a:noAutofit/>
          </a:bodyPr>
          <a:lstStyle/>
          <a:p>
            <a:r>
              <a:rPr lang="en-US" sz="1200" dirty="0"/>
              <a:t>1. Can an image-to-image translation GAN be used to improve the accuracy of character recognition for the images of weathered steel type </a:t>
            </a:r>
            <a:r>
              <a:rPr lang="en-GB" sz="1200" dirty="0"/>
              <a:t>plates?  </a:t>
            </a:r>
          </a:p>
          <a:p>
            <a:endParaRPr lang="en-GB" sz="1200" dirty="0"/>
          </a:p>
          <a:p>
            <a:r>
              <a:rPr lang="en-GB" sz="1200" dirty="0"/>
              <a:t> </a:t>
            </a:r>
            <a:r>
              <a:rPr lang="en-GB" sz="1200" b="1" dirty="0"/>
              <a:t>Yes.</a:t>
            </a:r>
          </a:p>
          <a:p>
            <a:endParaRPr lang="en-GB" sz="1200" dirty="0"/>
          </a:p>
          <a:p>
            <a:r>
              <a:rPr lang="en-US" sz="1200" dirty="0"/>
              <a:t>2. Can the findings of Zhu et al. and </a:t>
            </a:r>
            <a:r>
              <a:rPr lang="en-US" sz="1200" dirty="0" err="1"/>
              <a:t>Stoller</a:t>
            </a:r>
            <a:r>
              <a:rPr lang="en-US" sz="1200" dirty="0"/>
              <a:t> et al. be used to make up for the few image pairs in the steel type plate dataset?</a:t>
            </a:r>
          </a:p>
          <a:p>
            <a:endParaRPr lang="en-US" sz="1200" dirty="0"/>
          </a:p>
          <a:p>
            <a:r>
              <a:rPr lang="en-US" sz="1200" b="1" dirty="0"/>
              <a:t>No.</a:t>
            </a:r>
          </a:p>
          <a:p>
            <a:endParaRPr lang="en-US" sz="1200" b="1" dirty="0"/>
          </a:p>
          <a:p>
            <a:r>
              <a:rPr lang="en-US" sz="1200" dirty="0"/>
              <a:t>3. How to evaluate the three different image-to-image translation GAN models under the scope of the thesis and choose the optimal model for the proposed steel type plate recognition system?</a:t>
            </a:r>
          </a:p>
          <a:p>
            <a:endParaRPr lang="en-US" sz="1200" dirty="0"/>
          </a:p>
          <a:p>
            <a:r>
              <a:rPr lang="en-US" sz="1200" b="1" dirty="0"/>
              <a:t>MSE, FID and SSIM</a:t>
            </a:r>
          </a:p>
          <a:p>
            <a:endParaRPr lang="en-US" sz="1200" dirty="0"/>
          </a:p>
          <a:p>
            <a:r>
              <a:rPr lang="en-US" sz="1200" dirty="0"/>
              <a:t>4. How good is the proposed GAN engine compared to a commercial OCR tool like Google Vision? How can the performance of the overall frame</a:t>
            </a:r>
            <a:r>
              <a:rPr lang="en-GB" sz="1200" dirty="0"/>
              <a:t>work be measured?</a:t>
            </a:r>
          </a:p>
          <a:p>
            <a:endParaRPr lang="en-GB" sz="1100" dirty="0">
              <a:solidFill>
                <a:schemeClr val="dk1"/>
              </a:solidFill>
            </a:endParaRPr>
          </a:p>
          <a:p>
            <a:r>
              <a:rPr lang="en-GB" sz="1100" b="1" dirty="0">
                <a:solidFill>
                  <a:schemeClr val="dk1"/>
                </a:solidFill>
              </a:rPr>
              <a:t>OCR Score</a:t>
            </a:r>
            <a:endParaRPr lang="en-GB" sz="1200" b="1" dirty="0">
              <a:solidFill>
                <a:schemeClr val="dk1"/>
              </a:solidFill>
            </a:endParaRPr>
          </a:p>
        </p:txBody>
      </p:sp>
      <p:pic>
        <p:nvPicPr>
          <p:cNvPr id="10"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2028411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Raleway Black"/>
                <a:ea typeface="Raleway Black"/>
                <a:cs typeface="Raleway Black"/>
                <a:sym typeface="Raleway Black"/>
              </a:rPr>
              <a:t>Insights</a:t>
            </a:r>
            <a:endParaRPr dirty="0">
              <a:solidFill>
                <a:srgbClr val="434343"/>
              </a:solidFill>
              <a:latin typeface="Raleway Black"/>
              <a:ea typeface="Raleway Black"/>
              <a:cs typeface="Raleway Black"/>
              <a:sym typeface="Raleway Black"/>
            </a:endParaRPr>
          </a:p>
        </p:txBody>
      </p:sp>
      <p:sp>
        <p:nvSpPr>
          <p:cNvPr id="165" name="Google Shape;165;p23"/>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35</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66" name="Google Shape;166;p23"/>
          <p:cNvSpPr txBox="1"/>
          <p:nvPr/>
        </p:nvSpPr>
        <p:spPr>
          <a:xfrm>
            <a:off x="511205" y="1017725"/>
            <a:ext cx="8202489" cy="3517424"/>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endParaRPr lang="en" sz="1200" dirty="0"/>
          </a:p>
          <a:p>
            <a:pPr marL="457200" lvl="0" indent="-317500" algn="l" rtl="0">
              <a:lnSpc>
                <a:spcPct val="150000"/>
              </a:lnSpc>
              <a:spcBef>
                <a:spcPts val="0"/>
              </a:spcBef>
              <a:spcAft>
                <a:spcPts val="0"/>
              </a:spcAft>
              <a:buSzPts val="1400"/>
              <a:buChar char="➔"/>
            </a:pPr>
            <a:r>
              <a:rPr lang="en" sz="1200" dirty="0"/>
              <a:t>The pix2pix architecture worked very good compared to the other GAN baselines.</a:t>
            </a:r>
          </a:p>
          <a:p>
            <a:pPr marL="457200" lvl="0" indent="-317500" algn="l" rtl="0">
              <a:lnSpc>
                <a:spcPct val="150000"/>
              </a:lnSpc>
              <a:spcBef>
                <a:spcPts val="0"/>
              </a:spcBef>
              <a:spcAft>
                <a:spcPts val="0"/>
              </a:spcAft>
              <a:buSzPts val="1400"/>
              <a:buChar char="➔"/>
            </a:pPr>
            <a:endParaRPr lang="en" sz="1200" dirty="0"/>
          </a:p>
          <a:p>
            <a:pPr marL="457200" lvl="0" indent="-317500">
              <a:lnSpc>
                <a:spcPct val="150000"/>
              </a:lnSpc>
              <a:buSzPts val="1400"/>
              <a:buChar char="➔"/>
            </a:pPr>
            <a:r>
              <a:rPr lang="en-US" sz="1200" dirty="0"/>
              <a:t>Embossed texts were not correctly transformed in most test cases.</a:t>
            </a:r>
          </a:p>
          <a:p>
            <a:pPr marL="457200" lvl="0" indent="-317500">
              <a:lnSpc>
                <a:spcPct val="150000"/>
              </a:lnSpc>
              <a:buSzPts val="1400"/>
              <a:buChar char="➔"/>
            </a:pPr>
            <a:endParaRPr lang="en-US" sz="1200" dirty="0"/>
          </a:p>
          <a:p>
            <a:pPr marL="457200" lvl="0" indent="-317500">
              <a:lnSpc>
                <a:spcPct val="150000"/>
              </a:lnSpc>
              <a:buSzPts val="1400"/>
              <a:buChar char="➔"/>
            </a:pPr>
            <a:r>
              <a:rPr lang="en-US" sz="1200" dirty="0"/>
              <a:t>Evaluation of the GAN results are tricky.</a:t>
            </a:r>
            <a:endParaRPr sz="1200" dirty="0"/>
          </a:p>
          <a:p>
            <a:pPr marL="457200" lvl="0">
              <a:lnSpc>
                <a:spcPct val="150000"/>
              </a:lnSpc>
            </a:pPr>
            <a:endParaRPr lang="en-US" sz="1200" dirty="0"/>
          </a:p>
          <a:p>
            <a:pPr marL="457200" lvl="0" indent="-317500">
              <a:lnSpc>
                <a:spcPct val="150000"/>
              </a:lnSpc>
              <a:buSzPts val="1400"/>
              <a:buChar char="➔"/>
            </a:pPr>
            <a:r>
              <a:rPr lang="en-US" sz="1200" dirty="0"/>
              <a:t>The model extracts text from unclear areas and improves character detection by 20% even for the benchmark OCR like Google Vision.</a:t>
            </a:r>
          </a:p>
          <a:p>
            <a:pPr marL="457200" lvl="0" indent="-317500">
              <a:lnSpc>
                <a:spcPct val="150000"/>
              </a:lnSpc>
              <a:buSzPts val="1400"/>
              <a:buChar char="➔"/>
            </a:pPr>
            <a:endParaRPr lang="en-US" sz="1200" dirty="0"/>
          </a:p>
          <a:p>
            <a:pPr marL="457200" lvl="0" indent="-317500">
              <a:lnSpc>
                <a:spcPct val="150000"/>
              </a:lnSpc>
              <a:buSzPts val="1400"/>
              <a:buChar char="➔"/>
            </a:pPr>
            <a:r>
              <a:rPr lang="en-US" sz="1200" dirty="0"/>
              <a:t>The proposed OCR stands out as the best OCR engine with a OCR score of 84.37%. </a:t>
            </a:r>
          </a:p>
          <a:p>
            <a:pPr marL="457200" lvl="0" indent="-317500" algn="l" rtl="0">
              <a:spcBef>
                <a:spcPts val="0"/>
              </a:spcBef>
              <a:spcAft>
                <a:spcPts val="0"/>
              </a:spcAft>
              <a:buSzPts val="1400"/>
              <a:buChar char="➔"/>
            </a:pPr>
            <a:endParaRPr dirty="0"/>
          </a:p>
          <a:p>
            <a:pPr marL="0" lvl="0" indent="0" algn="l" rtl="0">
              <a:spcBef>
                <a:spcPts val="0"/>
              </a:spcBef>
              <a:spcAft>
                <a:spcPts val="0"/>
              </a:spcAft>
              <a:buNone/>
            </a:pPr>
            <a:endParaRPr dirty="0"/>
          </a:p>
        </p:txBody>
      </p:sp>
      <p:pic>
        <p:nvPicPr>
          <p:cNvPr id="6"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Raleway Black"/>
                <a:ea typeface="Questrial"/>
                <a:cs typeface="Questrial"/>
                <a:sym typeface="Raleway Black"/>
              </a:rPr>
              <a:t>Limitations</a:t>
            </a:r>
            <a:endParaRPr dirty="0">
              <a:solidFill>
                <a:srgbClr val="434343"/>
              </a:solidFill>
              <a:latin typeface="Raleway Black"/>
              <a:ea typeface="Raleway Black"/>
              <a:cs typeface="Raleway Black"/>
              <a:sym typeface="Raleway Black"/>
            </a:endParaRPr>
          </a:p>
        </p:txBody>
      </p:sp>
      <p:sp>
        <p:nvSpPr>
          <p:cNvPr id="173" name="Google Shape;173;p24"/>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36</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74" name="Google Shape;174;p24"/>
          <p:cNvSpPr txBox="1"/>
          <p:nvPr/>
        </p:nvSpPr>
        <p:spPr>
          <a:xfrm>
            <a:off x="486300" y="1213000"/>
            <a:ext cx="8171400" cy="3393900"/>
          </a:xfrm>
          <a:prstGeom prst="rect">
            <a:avLst/>
          </a:prstGeom>
          <a:noFill/>
          <a:ln>
            <a:noFill/>
          </a:ln>
        </p:spPr>
        <p:txBody>
          <a:bodyPr spcFirstLastPara="1" wrap="square" lIns="91425" tIns="91425" rIns="91425" bIns="91425" anchor="t" anchorCtr="0">
            <a:noAutofit/>
          </a:bodyPr>
          <a:lstStyle/>
          <a:p>
            <a:pPr marL="457200" lvl="0" indent="-317500" algn="just">
              <a:lnSpc>
                <a:spcPct val="150000"/>
              </a:lnSpc>
              <a:buClr>
                <a:schemeClr val="dk1"/>
              </a:buClr>
              <a:buSzPts val="1400"/>
              <a:buChar char="➔"/>
            </a:pPr>
            <a:endParaRPr lang="en-US" sz="1200" dirty="0">
              <a:solidFill>
                <a:schemeClr val="dk1"/>
              </a:solidFill>
            </a:endParaRPr>
          </a:p>
          <a:p>
            <a:pPr marL="457200" lvl="0" indent="-317500" algn="just">
              <a:lnSpc>
                <a:spcPct val="150000"/>
              </a:lnSpc>
              <a:buClr>
                <a:schemeClr val="dk1"/>
              </a:buClr>
              <a:buSzPts val="1400"/>
              <a:buChar char="➔"/>
            </a:pPr>
            <a:r>
              <a:rPr lang="en-US" sz="1200" dirty="0">
                <a:solidFill>
                  <a:schemeClr val="dk1"/>
                </a:solidFill>
              </a:rPr>
              <a:t>Availability of paired images.</a:t>
            </a:r>
          </a:p>
          <a:p>
            <a:pPr marL="457200" lvl="0" indent="-317500" algn="just">
              <a:lnSpc>
                <a:spcPct val="150000"/>
              </a:lnSpc>
              <a:buClr>
                <a:schemeClr val="dk1"/>
              </a:buClr>
              <a:buSzPts val="1400"/>
              <a:buChar char="➔"/>
            </a:pPr>
            <a:endParaRPr lang="en-US" sz="1200" dirty="0">
              <a:solidFill>
                <a:schemeClr val="dk1"/>
              </a:solidFill>
            </a:endParaRPr>
          </a:p>
          <a:p>
            <a:pPr marL="457200" lvl="0" indent="-317500" algn="just">
              <a:lnSpc>
                <a:spcPct val="150000"/>
              </a:lnSpc>
              <a:buClr>
                <a:schemeClr val="dk1"/>
              </a:buClr>
              <a:buSzPts val="1400"/>
              <a:buChar char="➔"/>
            </a:pPr>
            <a:r>
              <a:rPr lang="en-US" sz="1200" dirty="0">
                <a:solidFill>
                  <a:schemeClr val="dk1"/>
                </a:solidFill>
              </a:rPr>
              <a:t>Creation of new label pairs is costly.</a:t>
            </a:r>
          </a:p>
          <a:p>
            <a:pPr marL="139700" lvl="0" algn="just" rtl="0">
              <a:lnSpc>
                <a:spcPct val="150000"/>
              </a:lnSpc>
              <a:spcBef>
                <a:spcPts val="0"/>
              </a:spcBef>
              <a:spcAft>
                <a:spcPts val="0"/>
              </a:spcAft>
              <a:buClr>
                <a:schemeClr val="dk1"/>
              </a:buClr>
              <a:buSzPts val="1400"/>
            </a:pPr>
            <a:endParaRPr lang="en" sz="1200" dirty="0">
              <a:solidFill>
                <a:schemeClr val="dk1"/>
              </a:solidFill>
            </a:endParaRPr>
          </a:p>
          <a:p>
            <a:pPr marL="457200" lvl="0" indent="-317500" algn="just" rtl="0">
              <a:lnSpc>
                <a:spcPct val="150000"/>
              </a:lnSpc>
              <a:spcBef>
                <a:spcPts val="0"/>
              </a:spcBef>
              <a:spcAft>
                <a:spcPts val="0"/>
              </a:spcAft>
              <a:buClr>
                <a:schemeClr val="dk1"/>
              </a:buClr>
              <a:buSzPts val="1400"/>
              <a:buChar char="➔"/>
            </a:pPr>
            <a:r>
              <a:rPr lang="en" sz="1200" dirty="0">
                <a:solidFill>
                  <a:schemeClr val="dk1"/>
                </a:solidFill>
              </a:rPr>
              <a:t>The synthetic dataset is also limited by the number of samples present in the dictionary pool.</a:t>
            </a:r>
          </a:p>
          <a:p>
            <a:pPr marL="457200" lvl="0" indent="-317500" algn="just" rtl="0">
              <a:lnSpc>
                <a:spcPct val="150000"/>
              </a:lnSpc>
              <a:spcBef>
                <a:spcPts val="0"/>
              </a:spcBef>
              <a:spcAft>
                <a:spcPts val="0"/>
              </a:spcAft>
              <a:buClr>
                <a:schemeClr val="dk1"/>
              </a:buClr>
              <a:buSzPts val="1400"/>
              <a:buChar char="➔"/>
            </a:pPr>
            <a:endParaRPr lang="en" sz="1200" dirty="0">
              <a:solidFill>
                <a:schemeClr val="dk1"/>
              </a:solidFill>
            </a:endParaRPr>
          </a:p>
          <a:p>
            <a:pPr marL="457200" lvl="0" indent="-317500" algn="just">
              <a:lnSpc>
                <a:spcPct val="150000"/>
              </a:lnSpc>
              <a:buClr>
                <a:schemeClr val="dk1"/>
              </a:buClr>
              <a:buSzPts val="1400"/>
              <a:buChar char="➔"/>
            </a:pPr>
            <a:r>
              <a:rPr lang="en-GB" sz="1200" dirty="0"/>
              <a:t>Labels lack </a:t>
            </a:r>
            <a:r>
              <a:rPr lang="en-US" sz="1200" dirty="0"/>
              <a:t>uniformity and have a high human bias.</a:t>
            </a:r>
            <a:endParaRPr lang="en" sz="1200" dirty="0">
              <a:solidFill>
                <a:schemeClr val="dk1"/>
              </a:solidFill>
            </a:endParaRPr>
          </a:p>
          <a:p>
            <a:pPr marL="457200" lvl="0" indent="-317500" algn="just" rtl="0">
              <a:spcBef>
                <a:spcPts val="0"/>
              </a:spcBef>
              <a:spcAft>
                <a:spcPts val="0"/>
              </a:spcAft>
              <a:buClr>
                <a:schemeClr val="dk1"/>
              </a:buClr>
              <a:buSzPts val="1400"/>
              <a:buChar char="➔"/>
            </a:pPr>
            <a:endParaRPr lang="en" dirty="0">
              <a:solidFill>
                <a:schemeClr val="dk1"/>
              </a:solidFill>
            </a:endParaRPr>
          </a:p>
          <a:p>
            <a:pPr marL="139700" lvl="0" algn="l" rtl="0">
              <a:spcBef>
                <a:spcPts val="0"/>
              </a:spcBef>
              <a:spcAft>
                <a:spcPts val="0"/>
              </a:spcAft>
              <a:buClr>
                <a:schemeClr val="dk1"/>
              </a:buClr>
              <a:buSzPts val="1400"/>
            </a:pPr>
            <a:endParaRPr dirty="0">
              <a:solidFill>
                <a:schemeClr val="dk1"/>
              </a:solidFill>
            </a:endParaRPr>
          </a:p>
          <a:p>
            <a:pPr marL="457200" lvl="0" indent="0" algn="l" rtl="0">
              <a:spcBef>
                <a:spcPts val="0"/>
              </a:spcBef>
              <a:spcAft>
                <a:spcPts val="0"/>
              </a:spcAft>
              <a:buNone/>
            </a:pPr>
            <a:endParaRPr dirty="0">
              <a:solidFill>
                <a:schemeClr val="dk1"/>
              </a:solidFill>
            </a:endParaRPr>
          </a:p>
        </p:txBody>
      </p:sp>
      <p:pic>
        <p:nvPicPr>
          <p:cNvPr id="6"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Raleway Black"/>
                <a:ea typeface="Raleway Black"/>
                <a:cs typeface="Raleway Black"/>
                <a:sym typeface="Raleway Black"/>
              </a:rPr>
              <a:t>Future works</a:t>
            </a:r>
            <a:endParaRPr dirty="0">
              <a:solidFill>
                <a:srgbClr val="434343"/>
              </a:solidFill>
              <a:latin typeface="Raleway Black"/>
              <a:ea typeface="Raleway Black"/>
              <a:cs typeface="Raleway Black"/>
              <a:sym typeface="Raleway Black"/>
            </a:endParaRPr>
          </a:p>
        </p:txBody>
      </p:sp>
      <p:sp>
        <p:nvSpPr>
          <p:cNvPr id="181" name="Google Shape;181;p2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37</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182" name="Google Shape;182;p25"/>
          <p:cNvSpPr txBox="1"/>
          <p:nvPr/>
        </p:nvSpPr>
        <p:spPr>
          <a:xfrm>
            <a:off x="486300" y="1213000"/>
            <a:ext cx="8171400" cy="3393900"/>
          </a:xfrm>
          <a:prstGeom prst="rect">
            <a:avLst/>
          </a:prstGeom>
          <a:noFill/>
          <a:ln>
            <a:noFill/>
          </a:ln>
        </p:spPr>
        <p:txBody>
          <a:bodyPr spcFirstLastPara="1" wrap="square" lIns="91425" tIns="91425" rIns="91425" bIns="91425" anchor="t" anchorCtr="0">
            <a:noAutofit/>
          </a:bodyPr>
          <a:lstStyle/>
          <a:p>
            <a:pPr marL="139700" lvl="0" algn="l" rtl="0">
              <a:spcBef>
                <a:spcPts val="0"/>
              </a:spcBef>
              <a:spcAft>
                <a:spcPts val="0"/>
              </a:spcAft>
              <a:buClr>
                <a:schemeClr val="dk1"/>
              </a:buClr>
              <a:buSzPts val="1400"/>
            </a:pPr>
            <a:endParaRPr lang="en" dirty="0">
              <a:solidFill>
                <a:schemeClr val="dk1"/>
              </a:solidFill>
            </a:endParaRPr>
          </a:p>
          <a:p>
            <a:pPr marL="457200" lvl="0" indent="-317500" algn="just">
              <a:lnSpc>
                <a:spcPct val="150000"/>
              </a:lnSpc>
              <a:buClr>
                <a:schemeClr val="dk1"/>
              </a:buClr>
              <a:buSzPts val="1400"/>
              <a:buChar char="➔"/>
            </a:pPr>
            <a:endParaRPr lang="en-US" sz="1200" dirty="0">
              <a:solidFill>
                <a:schemeClr val="dk1"/>
              </a:solidFill>
            </a:endParaRPr>
          </a:p>
          <a:p>
            <a:pPr marL="457200" lvl="0" indent="-317500" algn="just">
              <a:lnSpc>
                <a:spcPct val="200000"/>
              </a:lnSpc>
              <a:buClr>
                <a:schemeClr val="dk1"/>
              </a:buClr>
              <a:buSzPts val="1400"/>
              <a:buChar char="➔"/>
            </a:pPr>
            <a:r>
              <a:rPr lang="en-GB" sz="1200" dirty="0">
                <a:solidFill>
                  <a:schemeClr val="dk1"/>
                </a:solidFill>
              </a:rPr>
              <a:t>Works such as Ming et al. </a:t>
            </a:r>
            <a:r>
              <a:rPr lang="en-GB" sz="1200" baseline="30000" dirty="0">
                <a:solidFill>
                  <a:schemeClr val="dk1"/>
                </a:solidFill>
              </a:rPr>
              <a:t>[19]</a:t>
            </a:r>
            <a:r>
              <a:rPr lang="en-GB" sz="1200" dirty="0">
                <a:solidFill>
                  <a:schemeClr val="dk1"/>
                </a:solidFill>
              </a:rPr>
              <a:t> “</a:t>
            </a:r>
            <a:r>
              <a:rPr lang="en-GB" sz="1200" dirty="0"/>
              <a:t>Few-Shot Unsupervised Image-to-Image Translation</a:t>
            </a:r>
            <a:r>
              <a:rPr lang="en-GB" sz="1200" dirty="0">
                <a:solidFill>
                  <a:schemeClr val="dk1"/>
                </a:solidFill>
              </a:rPr>
              <a:t>” and Wang et al. </a:t>
            </a:r>
            <a:r>
              <a:rPr lang="en-GB" sz="1200" baseline="30000" dirty="0">
                <a:solidFill>
                  <a:schemeClr val="dk1"/>
                </a:solidFill>
              </a:rPr>
              <a:t>[25]</a:t>
            </a:r>
            <a:r>
              <a:rPr lang="en-GB" sz="1200" dirty="0">
                <a:solidFill>
                  <a:schemeClr val="dk1"/>
                </a:solidFill>
              </a:rPr>
              <a:t> “</a:t>
            </a:r>
            <a:r>
              <a:rPr lang="en-US" sz="1200" dirty="0"/>
              <a:t>Semi-supervised Learning for Few-shot Image-to-Image Translation</a:t>
            </a:r>
            <a:r>
              <a:rPr lang="en-GB" sz="1200" dirty="0">
                <a:solidFill>
                  <a:schemeClr val="dk1"/>
                </a:solidFill>
              </a:rPr>
              <a:t>” looks promising.</a:t>
            </a:r>
            <a:endParaRPr sz="1200" dirty="0">
              <a:solidFill>
                <a:schemeClr val="dk1"/>
              </a:solidFill>
            </a:endParaRPr>
          </a:p>
          <a:p>
            <a:pPr marL="457200" lvl="0" indent="0" algn="just" rtl="0">
              <a:lnSpc>
                <a:spcPct val="200000"/>
              </a:lnSpc>
              <a:spcBef>
                <a:spcPts val="0"/>
              </a:spcBef>
              <a:spcAft>
                <a:spcPts val="0"/>
              </a:spcAft>
              <a:buNone/>
            </a:pPr>
            <a:endParaRPr sz="1200" dirty="0">
              <a:solidFill>
                <a:schemeClr val="dk1"/>
              </a:solidFill>
            </a:endParaRPr>
          </a:p>
          <a:p>
            <a:pPr marL="457200" lvl="0" indent="-317500" algn="just">
              <a:lnSpc>
                <a:spcPct val="200000"/>
              </a:lnSpc>
              <a:buClr>
                <a:schemeClr val="dk1"/>
              </a:buClr>
              <a:buSzPts val="1400"/>
              <a:buChar char="➔"/>
            </a:pPr>
            <a:r>
              <a:rPr lang="en-GB" sz="1200" dirty="0">
                <a:solidFill>
                  <a:schemeClr val="dk1"/>
                </a:solidFill>
              </a:rPr>
              <a:t>Loss functions can be </a:t>
            </a:r>
            <a:r>
              <a:rPr lang="en-US" sz="1200" dirty="0">
                <a:solidFill>
                  <a:schemeClr val="dk1"/>
                </a:solidFill>
              </a:rPr>
              <a:t>the modified such that the model learns based on the output of the OCR engine directly as a combined loss instead of training image-to-image translation and OCR engine separately.</a:t>
            </a:r>
            <a:endParaRPr sz="1200" dirty="0">
              <a:solidFill>
                <a:schemeClr val="dk1"/>
              </a:solidFill>
            </a:endParaRPr>
          </a:p>
          <a:p>
            <a:pPr marL="457200" lvl="0" indent="0" algn="l" rtl="0">
              <a:spcBef>
                <a:spcPts val="0"/>
              </a:spcBef>
              <a:spcAft>
                <a:spcPts val="0"/>
              </a:spcAft>
              <a:buClr>
                <a:schemeClr val="dk1"/>
              </a:buClr>
              <a:buSzPts val="1100"/>
              <a:buFont typeface="Arial"/>
              <a:buNone/>
            </a:pPr>
            <a:endParaRPr dirty="0">
              <a:solidFill>
                <a:schemeClr val="dk1"/>
              </a:solidFill>
            </a:endParaRPr>
          </a:p>
          <a:p>
            <a:pPr marL="139700" lvl="0" algn="l" rtl="0">
              <a:spcBef>
                <a:spcPts val="0"/>
              </a:spcBef>
              <a:spcAft>
                <a:spcPts val="0"/>
              </a:spcAft>
              <a:buClr>
                <a:schemeClr val="dk1"/>
              </a:buClr>
              <a:buSzPts val="1400"/>
            </a:pP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pic>
        <p:nvPicPr>
          <p:cNvPr id="6"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body" idx="1"/>
          </p:nvPr>
        </p:nvSpPr>
        <p:spPr>
          <a:xfrm>
            <a:off x="311700" y="899235"/>
            <a:ext cx="8520600" cy="3466800"/>
          </a:xfrm>
          <a:prstGeom prst="rect">
            <a:avLst/>
          </a:prstGeom>
        </p:spPr>
        <p:txBody>
          <a:bodyPr spcFirstLastPara="1" wrap="square" lIns="91425" tIns="91425" rIns="91425" bIns="91425" anchor="t" anchorCtr="0">
            <a:noAutofit/>
          </a:bodyPr>
          <a:lstStyle/>
          <a:p>
            <a:pPr marL="0" indent="0">
              <a:lnSpc>
                <a:spcPct val="150000"/>
              </a:lnSpc>
              <a:spcBef>
                <a:spcPts val="300"/>
              </a:spcBef>
              <a:buNone/>
            </a:pPr>
            <a:r>
              <a:rPr lang="en" sz="1100" dirty="0">
                <a:solidFill>
                  <a:schemeClr val="dk1"/>
                </a:solidFill>
                <a:latin typeface="Questrial"/>
                <a:ea typeface="Questrial"/>
                <a:cs typeface="Questrial"/>
                <a:sym typeface="Questrial"/>
              </a:rPr>
              <a:t>[1] Patil, A.V.; Dhanvijay, M.M., “Engraved character recognition using computer vision to recognize engine and chassis numbers: Computer vision technique to identify engraved numbers”, in Proceedings of the 2015 International Conference on Information Processing, Pune, India, 16–19 December 2015.</a:t>
            </a:r>
            <a:endParaRPr sz="1100" dirty="0">
              <a:solidFill>
                <a:schemeClr val="dk1"/>
              </a:solidFill>
              <a:latin typeface="Questrial"/>
              <a:ea typeface="Questrial"/>
              <a:cs typeface="Questrial"/>
              <a:sym typeface="Questrial"/>
            </a:endParaRPr>
          </a:p>
          <a:p>
            <a:pPr marL="0" indent="0">
              <a:lnSpc>
                <a:spcPct val="150000"/>
              </a:lnSpc>
              <a:spcBef>
                <a:spcPts val="300"/>
              </a:spcBef>
              <a:buNone/>
            </a:pPr>
            <a:r>
              <a:rPr lang="en" sz="1100" dirty="0">
                <a:solidFill>
                  <a:schemeClr val="dk1"/>
                </a:solidFill>
                <a:latin typeface="Questrial"/>
                <a:ea typeface="Questrial"/>
                <a:cs typeface="Questrial"/>
                <a:sym typeface="Questrial"/>
              </a:rPr>
              <a:t>[2] YU, WANG, et al. "An Engraving Character Recognition System Based on Machine Vision." DEStech Transactions on Computer Science and Engineering aiea (2017). </a:t>
            </a:r>
            <a:endParaRPr sz="1100" dirty="0">
              <a:solidFill>
                <a:schemeClr val="dk1"/>
              </a:solidFill>
              <a:latin typeface="Questrial"/>
              <a:ea typeface="Questrial"/>
              <a:cs typeface="Questrial"/>
              <a:sym typeface="Questrial"/>
            </a:endParaRPr>
          </a:p>
          <a:p>
            <a:pPr marL="0" indent="0">
              <a:lnSpc>
                <a:spcPct val="150000"/>
              </a:lnSpc>
              <a:spcBef>
                <a:spcPts val="300"/>
              </a:spcBef>
              <a:buNone/>
            </a:pPr>
            <a:r>
              <a:rPr lang="en" sz="1100" dirty="0">
                <a:solidFill>
                  <a:schemeClr val="dk1"/>
                </a:solidFill>
                <a:latin typeface="Questrial"/>
                <a:ea typeface="Questrial"/>
                <a:cs typeface="Questrial"/>
                <a:sym typeface="Questrial"/>
              </a:rPr>
              <a:t>[3] Novák, P. Hurtík and H. Habiballa, "Recognition of distorted characters printed on metal using fuzzy logic methods," 2013 Joint IFSA World Congress and NAFIPS Annual Meeting (IFSA/NAFIPS), Edmonton, AB, 2013, pp. 733-738. </a:t>
            </a:r>
          </a:p>
          <a:p>
            <a:pPr marL="0" indent="0">
              <a:lnSpc>
                <a:spcPct val="150000"/>
              </a:lnSpc>
              <a:spcBef>
                <a:spcPts val="300"/>
              </a:spcBef>
              <a:buNone/>
            </a:pPr>
            <a:r>
              <a:rPr lang="en" sz="1100" dirty="0">
                <a:solidFill>
                  <a:schemeClr val="dk1"/>
                </a:solidFill>
                <a:latin typeface="Questrial"/>
                <a:ea typeface="Questrial"/>
                <a:cs typeface="Questrial"/>
                <a:sym typeface="Questrial"/>
              </a:rPr>
              <a:t>[4] </a:t>
            </a:r>
            <a:r>
              <a:rPr lang="en-IN" sz="1100" dirty="0">
                <a:solidFill>
                  <a:schemeClr val="dk1"/>
                </a:solidFill>
                <a:latin typeface="Questrial"/>
                <a:ea typeface="Questrial"/>
                <a:cs typeface="Questrial"/>
                <a:sym typeface="Questrial"/>
              </a:rPr>
              <a:t>Karimi, M., Veni, G., &amp; Yu, Y. Y. (2020). Illegible Text to Readable Text: An Image-to-Image Transformation using Conditional Sliced Wasserstein Adversarial Networks. In Proceedings of the IEEE/CVF Conference on Computer Vision and Pattern Recognition Workshops (pp. 552-553).</a:t>
            </a:r>
          </a:p>
          <a:p>
            <a:pPr marL="0" indent="0">
              <a:lnSpc>
                <a:spcPct val="150000"/>
              </a:lnSpc>
              <a:spcBef>
                <a:spcPts val="300"/>
              </a:spcBef>
              <a:buNone/>
            </a:pPr>
            <a:r>
              <a:rPr lang="en-IN" sz="1100" dirty="0">
                <a:solidFill>
                  <a:schemeClr val="dk1"/>
                </a:solidFill>
                <a:latin typeface="Questrial"/>
                <a:ea typeface="Questrial"/>
                <a:cs typeface="Questrial"/>
                <a:sym typeface="Questrial"/>
              </a:rPr>
              <a:t>[5] Hosangadi, R., Adiga, D., &amp; Vyeth, V. (2019, October). OCR-friendly Image Synthesis using Generative Adversarial Networks. In Proceedings of the 2019 8th International Conference on Computing and Pattern Recognition (pp. 226-234).</a:t>
            </a:r>
          </a:p>
          <a:p>
            <a:pPr marL="0" indent="0">
              <a:lnSpc>
                <a:spcPct val="150000"/>
              </a:lnSpc>
              <a:spcBef>
                <a:spcPts val="300"/>
              </a:spcBef>
              <a:buNone/>
            </a:pPr>
            <a:r>
              <a:rPr lang="en" sz="1100" dirty="0">
                <a:solidFill>
                  <a:schemeClr val="dk1"/>
                </a:solidFill>
                <a:latin typeface="Questrial"/>
                <a:ea typeface="Questrial"/>
                <a:cs typeface="Questrial"/>
                <a:sym typeface="Questrial"/>
              </a:rPr>
              <a:t>[6] </a:t>
            </a:r>
            <a:r>
              <a:rPr lang="en-IN" sz="1100" dirty="0">
                <a:solidFill>
                  <a:schemeClr val="dk1"/>
                </a:solidFill>
                <a:latin typeface="Questrial"/>
                <a:ea typeface="Questrial"/>
                <a:cs typeface="Questrial"/>
                <a:sym typeface="Questrial"/>
              </a:rPr>
              <a:t>Isola, P., Zhu, J. Y., Zhou, T., &amp; </a:t>
            </a:r>
            <a:r>
              <a:rPr lang="en-IN" sz="1100" dirty="0" err="1">
                <a:solidFill>
                  <a:schemeClr val="dk1"/>
                </a:solidFill>
                <a:latin typeface="Questrial"/>
                <a:ea typeface="Questrial"/>
                <a:cs typeface="Questrial"/>
                <a:sym typeface="Questrial"/>
              </a:rPr>
              <a:t>Efros</a:t>
            </a:r>
            <a:r>
              <a:rPr lang="en-IN" sz="1100" dirty="0">
                <a:solidFill>
                  <a:schemeClr val="dk1"/>
                </a:solidFill>
                <a:latin typeface="Questrial"/>
                <a:ea typeface="Questrial"/>
                <a:cs typeface="Questrial"/>
                <a:sym typeface="Questrial"/>
              </a:rPr>
              <a:t>, A. A. (2017). Image-to-image translation with conditional adversarial networks. In Proceedings of</a:t>
            </a:r>
          </a:p>
          <a:p>
            <a:pPr marL="0" lvl="0" indent="0">
              <a:lnSpc>
                <a:spcPct val="150000"/>
              </a:lnSpc>
              <a:spcBef>
                <a:spcPts val="300"/>
              </a:spcBef>
              <a:buNone/>
            </a:pPr>
            <a:r>
              <a:rPr lang="en-IN" sz="1100" dirty="0">
                <a:solidFill>
                  <a:schemeClr val="dk1"/>
                </a:solidFill>
                <a:latin typeface="Questrial"/>
                <a:ea typeface="Questrial"/>
                <a:cs typeface="Questrial"/>
                <a:sym typeface="Questrial"/>
              </a:rPr>
              <a:t>the IEEE conference on computer vision and pattern recognition (pp. 1125-1134).</a:t>
            </a:r>
            <a:endParaRPr lang="en" sz="1100" dirty="0">
              <a:solidFill>
                <a:schemeClr val="dk1"/>
              </a:solidFill>
              <a:latin typeface="Questrial"/>
              <a:ea typeface="Questrial"/>
              <a:cs typeface="Questrial"/>
              <a:sym typeface="Questrial"/>
            </a:endParaRPr>
          </a:p>
          <a:p>
            <a:pPr marL="0" indent="0">
              <a:lnSpc>
                <a:spcPct val="150000"/>
              </a:lnSpc>
              <a:spcBef>
                <a:spcPts val="300"/>
              </a:spcBef>
              <a:buNone/>
            </a:pPr>
            <a:endParaRPr sz="1100" dirty="0">
              <a:solidFill>
                <a:schemeClr val="dk1"/>
              </a:solidFill>
              <a:latin typeface="Questrial"/>
              <a:ea typeface="Questrial"/>
              <a:cs typeface="Questrial"/>
              <a:sym typeface="Questrial"/>
            </a:endParaRPr>
          </a:p>
          <a:p>
            <a:pPr marL="0" lvl="0" indent="0" algn="l" rtl="0">
              <a:lnSpc>
                <a:spcPct val="100000"/>
              </a:lnSpc>
              <a:spcBef>
                <a:spcPts val="1600"/>
              </a:spcBef>
              <a:spcAft>
                <a:spcPts val="0"/>
              </a:spcAft>
              <a:buNone/>
            </a:pPr>
            <a:endParaRPr sz="800" dirty="0">
              <a:latin typeface="Questrial"/>
              <a:ea typeface="Questrial"/>
              <a:cs typeface="Questrial"/>
              <a:sym typeface="Questrial"/>
            </a:endParaRPr>
          </a:p>
          <a:p>
            <a:pPr marL="0" lvl="0" indent="0" algn="l" rtl="0">
              <a:lnSpc>
                <a:spcPct val="100000"/>
              </a:lnSpc>
              <a:spcBef>
                <a:spcPts val="1600"/>
              </a:spcBef>
              <a:spcAft>
                <a:spcPts val="0"/>
              </a:spcAft>
              <a:buNone/>
            </a:pPr>
            <a:endParaRPr sz="900" dirty="0">
              <a:latin typeface="Questrial"/>
              <a:ea typeface="Questrial"/>
              <a:cs typeface="Questrial"/>
              <a:sym typeface="Questrial"/>
            </a:endParaRPr>
          </a:p>
          <a:p>
            <a:pPr marL="0" lvl="0" indent="0" algn="l" rtl="0">
              <a:lnSpc>
                <a:spcPct val="100000"/>
              </a:lnSpc>
              <a:spcBef>
                <a:spcPts val="1600"/>
              </a:spcBef>
              <a:spcAft>
                <a:spcPts val="1600"/>
              </a:spcAft>
              <a:buNone/>
            </a:pPr>
            <a:endParaRPr sz="900" dirty="0">
              <a:latin typeface="Questrial"/>
              <a:ea typeface="Questrial"/>
              <a:cs typeface="Questrial"/>
              <a:sym typeface="Questrial"/>
            </a:endParaRPr>
          </a:p>
        </p:txBody>
      </p:sp>
      <p:sp>
        <p:nvSpPr>
          <p:cNvPr id="189" name="Google Shape;18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Raleway Black"/>
                <a:ea typeface="Raleway Black"/>
                <a:cs typeface="Raleway Black"/>
                <a:sym typeface="Raleway Black"/>
              </a:rPr>
              <a:t>References</a:t>
            </a:r>
            <a:endParaRPr dirty="0">
              <a:solidFill>
                <a:srgbClr val="434343"/>
              </a:solidFill>
              <a:latin typeface="Raleway Black"/>
              <a:ea typeface="Raleway Black"/>
              <a:cs typeface="Raleway Black"/>
              <a:sym typeface="Raleway Black"/>
            </a:endParaRPr>
          </a:p>
        </p:txBody>
      </p:sp>
      <p:sp>
        <p:nvSpPr>
          <p:cNvPr id="190" name="Google Shape;190;p2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a:t>
            </a: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p:txBody>
      </p:sp>
      <p:pic>
        <p:nvPicPr>
          <p:cNvPr id="6"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body" idx="1"/>
          </p:nvPr>
        </p:nvSpPr>
        <p:spPr>
          <a:xfrm>
            <a:off x="303800" y="905578"/>
            <a:ext cx="8520600" cy="3601550"/>
          </a:xfrm>
          <a:prstGeom prst="rect">
            <a:avLst/>
          </a:prstGeom>
        </p:spPr>
        <p:txBody>
          <a:bodyPr spcFirstLastPara="1" wrap="square" lIns="91425" tIns="91425" rIns="91425" bIns="91425" anchor="t" anchorCtr="0">
            <a:noAutofit/>
          </a:bodyPr>
          <a:lstStyle/>
          <a:p>
            <a:pPr marL="0" lvl="0" indent="0">
              <a:lnSpc>
                <a:spcPct val="150000"/>
              </a:lnSpc>
              <a:spcBef>
                <a:spcPts val="300"/>
              </a:spcBef>
              <a:buNone/>
            </a:pPr>
            <a:r>
              <a:rPr lang="en" sz="1100" dirty="0">
                <a:solidFill>
                  <a:schemeClr val="dk1"/>
                </a:solidFill>
                <a:latin typeface="Questrial"/>
                <a:ea typeface="Questrial"/>
                <a:cs typeface="Questrial"/>
                <a:sym typeface="Questrial"/>
              </a:rPr>
              <a:t>[7]  </a:t>
            </a:r>
            <a:r>
              <a:rPr lang="en-IN" sz="1100" dirty="0">
                <a:solidFill>
                  <a:schemeClr val="dk1"/>
                </a:solidFill>
                <a:latin typeface="Questrial"/>
                <a:ea typeface="Questrial"/>
                <a:cs typeface="Questrial"/>
                <a:sym typeface="Questrial"/>
              </a:rPr>
              <a:t>Zhu, J. Y., Park, T., Isola, P., &amp; Efros, A. A. (2017). Unpaired image-to-image translation using cycle-consistent adversarial networks. In Proceedings of the IEEE international conference on computer vision (pp. 2223-2232).</a:t>
            </a:r>
            <a:endParaRPr lang="en" sz="1100" dirty="0">
              <a:solidFill>
                <a:schemeClr val="dk1"/>
              </a:solidFill>
              <a:latin typeface="Questrial"/>
              <a:ea typeface="Questrial"/>
              <a:cs typeface="Questrial"/>
              <a:sym typeface="Questrial"/>
            </a:endParaRPr>
          </a:p>
          <a:p>
            <a:pPr marL="0" lvl="0" indent="0" algn="l" rtl="0">
              <a:lnSpc>
                <a:spcPct val="150000"/>
              </a:lnSpc>
              <a:spcBef>
                <a:spcPts val="300"/>
              </a:spcBef>
              <a:spcAft>
                <a:spcPts val="0"/>
              </a:spcAft>
              <a:buNone/>
            </a:pPr>
            <a:r>
              <a:rPr lang="en" sz="1100" dirty="0">
                <a:solidFill>
                  <a:schemeClr val="dk1"/>
                </a:solidFill>
                <a:latin typeface="Questrial"/>
                <a:ea typeface="Questrial"/>
                <a:cs typeface="Questrial"/>
                <a:sym typeface="Questrial"/>
              </a:rPr>
              <a:t>[8]  Stoller, D., Ewert, S., &amp; Dixon, S. (2019). Training Generative Adversarial Networks from Incomplete Observations using Factorised Discriminators. arXiv preprint arXiv:1905.12660.</a:t>
            </a:r>
            <a:endParaRPr sz="1100" dirty="0">
              <a:solidFill>
                <a:schemeClr val="dk1"/>
              </a:solidFill>
              <a:latin typeface="Questrial"/>
              <a:ea typeface="Questrial"/>
              <a:cs typeface="Questrial"/>
              <a:sym typeface="Questrial"/>
            </a:endParaRPr>
          </a:p>
          <a:p>
            <a:pPr marL="0" lvl="0" indent="0" algn="l" rtl="0">
              <a:lnSpc>
                <a:spcPct val="150000"/>
              </a:lnSpc>
              <a:spcBef>
                <a:spcPts val="300"/>
              </a:spcBef>
              <a:spcAft>
                <a:spcPts val="0"/>
              </a:spcAft>
              <a:buNone/>
            </a:pPr>
            <a:r>
              <a:rPr lang="en" sz="1100" dirty="0">
                <a:solidFill>
                  <a:schemeClr val="dk1"/>
                </a:solidFill>
                <a:latin typeface="Questrial"/>
                <a:ea typeface="Questrial"/>
                <a:cs typeface="Questrial"/>
                <a:sym typeface="Questrial"/>
              </a:rPr>
              <a:t>[9]  Baek, Youngmin, et al. "Character Region Awareness for Text Detection." Proceedings of the IEEE Conference on Computer Vision and Pattern Recognition. 2019. 	</a:t>
            </a:r>
            <a:endParaRPr sz="1100" dirty="0">
              <a:solidFill>
                <a:schemeClr val="dk1"/>
              </a:solidFill>
              <a:latin typeface="Questrial"/>
              <a:ea typeface="Questrial"/>
              <a:cs typeface="Questrial"/>
              <a:sym typeface="Questrial"/>
            </a:endParaRPr>
          </a:p>
          <a:p>
            <a:pPr marL="0" lvl="0" indent="0">
              <a:lnSpc>
                <a:spcPct val="150000"/>
              </a:lnSpc>
              <a:spcBef>
                <a:spcPts val="300"/>
              </a:spcBef>
              <a:buNone/>
            </a:pPr>
            <a:r>
              <a:rPr lang="en" sz="1100" dirty="0">
                <a:solidFill>
                  <a:schemeClr val="dk1"/>
                </a:solidFill>
                <a:latin typeface="Questrial"/>
                <a:ea typeface="Questrial"/>
                <a:cs typeface="Questrial"/>
                <a:sym typeface="Questrial"/>
              </a:rPr>
              <a:t>[10] </a:t>
            </a:r>
            <a:r>
              <a:rPr lang="en-IN" sz="1100" dirty="0">
                <a:solidFill>
                  <a:schemeClr val="dk1"/>
                </a:solidFill>
                <a:latin typeface="Questrial"/>
                <a:ea typeface="Questrial"/>
                <a:cs typeface="Questrial"/>
                <a:sym typeface="Questrial"/>
              </a:rPr>
              <a:t>Baek, J., Kim, G., Lee, J., Park, S., Han, D., Yun, S., ... &amp; Lee, H. (2019). What is wrong with scene text recognition model comparisons? dataset and model analysis. In Proceedings of the IEEE International Conference on Computer Vision (pp. 4715-4723).</a:t>
            </a:r>
          </a:p>
          <a:p>
            <a:pPr marL="0" lvl="0" indent="0">
              <a:lnSpc>
                <a:spcPct val="150000"/>
              </a:lnSpc>
              <a:spcBef>
                <a:spcPts val="300"/>
              </a:spcBef>
              <a:buNone/>
            </a:pPr>
            <a:r>
              <a:rPr lang="en" sz="1100" dirty="0">
                <a:solidFill>
                  <a:schemeClr val="dk1"/>
                </a:solidFill>
                <a:latin typeface="Questrial"/>
                <a:ea typeface="Questrial"/>
                <a:cs typeface="Questrial"/>
                <a:sym typeface="Questrial"/>
              </a:rPr>
              <a:t>[11] </a:t>
            </a:r>
            <a:r>
              <a:rPr lang="en-US" sz="1100" dirty="0" err="1">
                <a:solidFill>
                  <a:schemeClr val="dk1"/>
                </a:solidFill>
                <a:latin typeface="Questrial"/>
                <a:ea typeface="Questrial"/>
                <a:cs typeface="Questrial"/>
                <a:sym typeface="Questrial"/>
              </a:rPr>
              <a:t>AICompare</a:t>
            </a:r>
            <a:r>
              <a:rPr lang="en-US" sz="1100" dirty="0">
                <a:solidFill>
                  <a:schemeClr val="dk1"/>
                </a:solidFill>
                <a:latin typeface="Questrial"/>
                <a:ea typeface="Questrial"/>
                <a:cs typeface="Questrial"/>
                <a:sym typeface="Questrial"/>
              </a:rPr>
              <a:t> (2020). Optical Character Recognition (OCR) : Which solution to choose?</a:t>
            </a:r>
            <a:r>
              <a:rPr lang="en-IN" sz="1100" dirty="0">
                <a:solidFill>
                  <a:schemeClr val="dk1"/>
                </a:solidFill>
                <a:latin typeface="Questrial"/>
                <a:ea typeface="Questrial"/>
                <a:cs typeface="Questrial"/>
                <a:sym typeface="Questrial"/>
                <a:hlinkClick r:id="rId3"/>
              </a:rPr>
              <a:t>https://medium.com/@aicompare/optical-character-recognition-ocr-which-solution-to-choose-cd4f829c4e5</a:t>
            </a:r>
            <a:endParaRPr lang="en-IN" sz="1100" dirty="0">
              <a:solidFill>
                <a:schemeClr val="dk1"/>
              </a:solidFill>
              <a:latin typeface="Questrial"/>
              <a:ea typeface="Questrial"/>
              <a:cs typeface="Questrial"/>
              <a:sym typeface="Questrial"/>
            </a:endParaRPr>
          </a:p>
          <a:p>
            <a:pPr marL="0" lvl="0" indent="0">
              <a:lnSpc>
                <a:spcPct val="150000"/>
              </a:lnSpc>
              <a:spcBef>
                <a:spcPts val="300"/>
              </a:spcBef>
              <a:buNone/>
            </a:pPr>
            <a:r>
              <a:rPr lang="en" sz="1100" dirty="0">
                <a:solidFill>
                  <a:schemeClr val="dk1"/>
                </a:solidFill>
                <a:latin typeface="Questrial"/>
                <a:ea typeface="Questrial"/>
                <a:cs typeface="Questrial"/>
                <a:sym typeface="Questrial"/>
              </a:rPr>
              <a:t>[12] </a:t>
            </a:r>
            <a:r>
              <a:rPr lang="en-US" sz="1100" dirty="0" err="1">
                <a:solidFill>
                  <a:schemeClr val="dk1"/>
                </a:solidFill>
                <a:latin typeface="Questrial"/>
                <a:ea typeface="Questrial"/>
                <a:cs typeface="Questrial"/>
                <a:sym typeface="Questrial"/>
              </a:rPr>
              <a:t>Raka</a:t>
            </a:r>
            <a:r>
              <a:rPr lang="en-US" sz="1100" dirty="0">
                <a:solidFill>
                  <a:schemeClr val="dk1"/>
                </a:solidFill>
                <a:latin typeface="Questrial"/>
                <a:ea typeface="Questrial"/>
                <a:cs typeface="Questrial"/>
                <a:sym typeface="Questrial"/>
              </a:rPr>
              <a:t>, P. and Agrawal, S. P. (2019). </a:t>
            </a:r>
            <a:r>
              <a:rPr lang="en-US" sz="1100" dirty="0" err="1">
                <a:solidFill>
                  <a:schemeClr val="dk1"/>
                </a:solidFill>
                <a:latin typeface="Questrial"/>
                <a:ea typeface="Questrial"/>
                <a:cs typeface="Questrial"/>
                <a:sym typeface="Questrial"/>
              </a:rPr>
              <a:t>Ocr</a:t>
            </a:r>
            <a:r>
              <a:rPr lang="en-US" sz="1100" dirty="0">
                <a:solidFill>
                  <a:schemeClr val="dk1"/>
                </a:solidFill>
                <a:latin typeface="Questrial"/>
                <a:ea typeface="Questrial"/>
                <a:cs typeface="Questrial"/>
                <a:sym typeface="Questrial"/>
              </a:rPr>
              <a:t> to read embossed text from credit/debit card.</a:t>
            </a:r>
          </a:p>
          <a:p>
            <a:pPr marL="0" indent="0">
              <a:lnSpc>
                <a:spcPct val="150000"/>
              </a:lnSpc>
              <a:spcBef>
                <a:spcPts val="300"/>
              </a:spcBef>
              <a:buNone/>
            </a:pPr>
            <a:r>
              <a:rPr lang="en" sz="1100" dirty="0">
                <a:solidFill>
                  <a:schemeClr val="dk1"/>
                </a:solidFill>
                <a:latin typeface="Questrial"/>
                <a:ea typeface="Questrial"/>
                <a:cs typeface="Questrial"/>
                <a:sym typeface="Questrial"/>
              </a:rPr>
              <a:t>[13] </a:t>
            </a:r>
            <a:r>
              <a:rPr lang="en-GB" sz="1100" dirty="0">
                <a:solidFill>
                  <a:schemeClr val="dk1"/>
                </a:solidFill>
                <a:latin typeface="Questrial"/>
                <a:ea typeface="Questrial"/>
                <a:cs typeface="Questrial"/>
                <a:sym typeface="Questrial"/>
              </a:rPr>
              <a:t>Bui, Q. A., </a:t>
            </a:r>
            <a:r>
              <a:rPr lang="en-GB" sz="1100" dirty="0" err="1">
                <a:solidFill>
                  <a:schemeClr val="dk1"/>
                </a:solidFill>
                <a:latin typeface="Questrial"/>
                <a:ea typeface="Questrial"/>
                <a:cs typeface="Questrial"/>
                <a:sym typeface="Questrial"/>
              </a:rPr>
              <a:t>Mollard</a:t>
            </a:r>
            <a:r>
              <a:rPr lang="en-GB" sz="1100" dirty="0">
                <a:solidFill>
                  <a:schemeClr val="dk1"/>
                </a:solidFill>
                <a:latin typeface="Questrial"/>
                <a:ea typeface="Questrial"/>
                <a:cs typeface="Questrial"/>
                <a:sym typeface="Questrial"/>
              </a:rPr>
              <a:t>, D., &amp; </a:t>
            </a:r>
            <a:r>
              <a:rPr lang="en-GB" sz="1100" dirty="0" err="1">
                <a:solidFill>
                  <a:schemeClr val="dk1"/>
                </a:solidFill>
                <a:latin typeface="Questrial"/>
                <a:ea typeface="Questrial"/>
                <a:cs typeface="Questrial"/>
                <a:sym typeface="Questrial"/>
              </a:rPr>
              <a:t>Tabbone</a:t>
            </a:r>
            <a:r>
              <a:rPr lang="en-GB" sz="1100" dirty="0">
                <a:solidFill>
                  <a:schemeClr val="dk1"/>
                </a:solidFill>
                <a:latin typeface="Questrial"/>
                <a:ea typeface="Questrial"/>
                <a:cs typeface="Questrial"/>
                <a:sym typeface="Questrial"/>
              </a:rPr>
              <a:t>, S. (2017, November). Selecting automatically pre-processing methods to improve OCR </a:t>
            </a:r>
            <a:r>
              <a:rPr lang="en-US" sz="1100" dirty="0">
                <a:solidFill>
                  <a:schemeClr val="dk1"/>
                </a:solidFill>
                <a:latin typeface="Questrial"/>
                <a:ea typeface="Questrial"/>
                <a:cs typeface="Questrial"/>
                <a:sym typeface="Questrial"/>
              </a:rPr>
              <a:t>performances. In 2017 14th IAPR International Conference on Document Analysis and Recognition (ICDAR) (Vol. 1, pp. 169-174). IEEE.</a:t>
            </a:r>
          </a:p>
          <a:p>
            <a:pPr marL="0" indent="0">
              <a:lnSpc>
                <a:spcPct val="150000"/>
              </a:lnSpc>
              <a:spcBef>
                <a:spcPts val="300"/>
              </a:spcBef>
              <a:buNone/>
            </a:pPr>
            <a:r>
              <a:rPr lang="en-US" sz="1100" dirty="0">
                <a:solidFill>
                  <a:schemeClr val="dk1"/>
                </a:solidFill>
                <a:latin typeface="Questrial"/>
                <a:ea typeface="Questrial"/>
                <a:cs typeface="Questrial"/>
                <a:sym typeface="Questrial"/>
              </a:rPr>
              <a:t>[14] </a:t>
            </a:r>
            <a:r>
              <a:rPr lang="en-US" sz="1100" dirty="0" err="1">
                <a:solidFill>
                  <a:schemeClr val="dk1"/>
                </a:solidFill>
                <a:latin typeface="Questrial"/>
                <a:ea typeface="Questrial"/>
                <a:cs typeface="Questrial"/>
                <a:sym typeface="Questrial"/>
              </a:rPr>
              <a:t>Karras</a:t>
            </a:r>
            <a:r>
              <a:rPr lang="en-US" sz="1100" dirty="0">
                <a:solidFill>
                  <a:schemeClr val="dk1"/>
                </a:solidFill>
                <a:latin typeface="Questrial"/>
                <a:ea typeface="Questrial"/>
                <a:cs typeface="Questrial"/>
                <a:sym typeface="Questrial"/>
              </a:rPr>
              <a:t>, T., </a:t>
            </a:r>
            <a:r>
              <a:rPr lang="en-US" sz="1100" dirty="0" err="1">
                <a:solidFill>
                  <a:schemeClr val="dk1"/>
                </a:solidFill>
                <a:latin typeface="Questrial"/>
                <a:ea typeface="Questrial"/>
                <a:cs typeface="Questrial"/>
                <a:sym typeface="Questrial"/>
              </a:rPr>
              <a:t>Aila</a:t>
            </a:r>
            <a:r>
              <a:rPr lang="en-US" sz="1100" dirty="0">
                <a:solidFill>
                  <a:schemeClr val="dk1"/>
                </a:solidFill>
                <a:latin typeface="Questrial"/>
                <a:ea typeface="Questrial"/>
                <a:cs typeface="Questrial"/>
                <a:sym typeface="Questrial"/>
              </a:rPr>
              <a:t>, T., </a:t>
            </a:r>
            <a:r>
              <a:rPr lang="en-US" sz="1100" dirty="0" err="1">
                <a:solidFill>
                  <a:schemeClr val="dk1"/>
                </a:solidFill>
                <a:latin typeface="Questrial"/>
                <a:ea typeface="Questrial"/>
                <a:cs typeface="Questrial"/>
                <a:sym typeface="Questrial"/>
              </a:rPr>
              <a:t>Laine</a:t>
            </a:r>
            <a:r>
              <a:rPr lang="en-US" sz="1100" dirty="0">
                <a:solidFill>
                  <a:schemeClr val="dk1"/>
                </a:solidFill>
                <a:latin typeface="Questrial"/>
                <a:ea typeface="Questrial"/>
                <a:cs typeface="Questrial"/>
                <a:sym typeface="Questrial"/>
              </a:rPr>
              <a:t>, S., &amp; </a:t>
            </a:r>
            <a:r>
              <a:rPr lang="en-US" sz="1100" dirty="0" err="1">
                <a:solidFill>
                  <a:schemeClr val="dk1"/>
                </a:solidFill>
                <a:latin typeface="Questrial"/>
                <a:ea typeface="Questrial"/>
                <a:cs typeface="Questrial"/>
                <a:sym typeface="Questrial"/>
              </a:rPr>
              <a:t>Lehtinen</a:t>
            </a:r>
            <a:r>
              <a:rPr lang="en-US" sz="1100" dirty="0">
                <a:solidFill>
                  <a:schemeClr val="dk1"/>
                </a:solidFill>
                <a:latin typeface="Questrial"/>
                <a:ea typeface="Questrial"/>
                <a:cs typeface="Questrial"/>
                <a:sym typeface="Questrial"/>
              </a:rPr>
              <a:t>, J. (2017). Progressive growing of </a:t>
            </a:r>
            <a:r>
              <a:rPr lang="en-US" sz="1100" dirty="0" err="1">
                <a:solidFill>
                  <a:schemeClr val="dk1"/>
                </a:solidFill>
                <a:latin typeface="Questrial"/>
                <a:ea typeface="Questrial"/>
                <a:cs typeface="Questrial"/>
                <a:sym typeface="Questrial"/>
              </a:rPr>
              <a:t>gans</a:t>
            </a:r>
            <a:r>
              <a:rPr lang="en-US" sz="1100" dirty="0">
                <a:solidFill>
                  <a:schemeClr val="dk1"/>
                </a:solidFill>
                <a:latin typeface="Questrial"/>
                <a:ea typeface="Questrial"/>
                <a:cs typeface="Questrial"/>
                <a:sym typeface="Questrial"/>
              </a:rPr>
              <a:t> for improved quality, stability, and variation. </a:t>
            </a:r>
            <a:r>
              <a:rPr lang="en-US" sz="1100" dirty="0" err="1">
                <a:solidFill>
                  <a:schemeClr val="dk1"/>
                </a:solidFill>
                <a:latin typeface="Questrial"/>
                <a:ea typeface="Questrial"/>
                <a:cs typeface="Questrial"/>
                <a:sym typeface="Questrial"/>
              </a:rPr>
              <a:t>arXiv</a:t>
            </a:r>
            <a:r>
              <a:rPr lang="en-US" sz="1100" dirty="0">
                <a:solidFill>
                  <a:schemeClr val="dk1"/>
                </a:solidFill>
                <a:latin typeface="Questrial"/>
                <a:ea typeface="Questrial"/>
                <a:cs typeface="Questrial"/>
                <a:sym typeface="Questrial"/>
              </a:rPr>
              <a:t> </a:t>
            </a:r>
          </a:p>
          <a:p>
            <a:pPr marL="0" indent="0">
              <a:lnSpc>
                <a:spcPct val="150000"/>
              </a:lnSpc>
              <a:spcBef>
                <a:spcPts val="300"/>
              </a:spcBef>
              <a:buNone/>
            </a:pPr>
            <a:endParaRPr sz="1100" dirty="0">
              <a:solidFill>
                <a:schemeClr val="dk1"/>
              </a:solidFill>
              <a:latin typeface="Questrial"/>
              <a:ea typeface="Questrial"/>
              <a:cs typeface="Questrial"/>
              <a:sym typeface="Questrial"/>
            </a:endParaRPr>
          </a:p>
          <a:p>
            <a:pPr marL="0" lvl="0" indent="0" algn="l" rtl="0">
              <a:lnSpc>
                <a:spcPct val="150000"/>
              </a:lnSpc>
              <a:spcBef>
                <a:spcPts val="300"/>
              </a:spcBef>
              <a:spcAft>
                <a:spcPts val="0"/>
              </a:spcAft>
              <a:buNone/>
            </a:pPr>
            <a:endParaRPr sz="1200" dirty="0">
              <a:latin typeface="Questrial"/>
              <a:ea typeface="Questrial"/>
              <a:cs typeface="Questrial"/>
              <a:sym typeface="Questrial"/>
            </a:endParaRPr>
          </a:p>
          <a:p>
            <a:pPr marL="0" lvl="0" indent="0" algn="l" rtl="0">
              <a:lnSpc>
                <a:spcPct val="100000"/>
              </a:lnSpc>
              <a:spcBef>
                <a:spcPts val="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1600"/>
              </a:spcAft>
              <a:buNone/>
            </a:pPr>
            <a:endParaRPr sz="1200" dirty="0">
              <a:latin typeface="Questrial"/>
              <a:ea typeface="Questrial"/>
              <a:cs typeface="Questrial"/>
              <a:sym typeface="Questrial"/>
            </a:endParaRPr>
          </a:p>
        </p:txBody>
      </p:sp>
      <p:sp>
        <p:nvSpPr>
          <p:cNvPr id="197" name="Google Shape;19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Raleway Black"/>
                <a:ea typeface="Raleway Black"/>
                <a:cs typeface="Raleway Black"/>
                <a:sym typeface="Raleway Black"/>
              </a:rPr>
              <a:t>References</a:t>
            </a:r>
            <a:endParaRPr dirty="0">
              <a:solidFill>
                <a:srgbClr val="434343"/>
              </a:solidFill>
              <a:latin typeface="Raleway Black"/>
              <a:ea typeface="Raleway Black"/>
              <a:cs typeface="Raleway Black"/>
              <a:sym typeface="Raleway Black"/>
            </a:endParaRPr>
          </a:p>
        </p:txBody>
      </p:sp>
      <p:sp>
        <p:nvSpPr>
          <p:cNvPr id="198" name="Google Shape;198;p27"/>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a:t>
            </a: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6"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body" idx="1"/>
          </p:nvPr>
        </p:nvSpPr>
        <p:spPr>
          <a:xfrm>
            <a:off x="311700" y="1017725"/>
            <a:ext cx="8520600" cy="3601550"/>
          </a:xfrm>
          <a:prstGeom prst="rect">
            <a:avLst/>
          </a:prstGeom>
        </p:spPr>
        <p:txBody>
          <a:bodyPr spcFirstLastPara="1" wrap="square" lIns="91425" tIns="91425" rIns="91425" bIns="91425" anchor="t" anchorCtr="0">
            <a:noAutofit/>
          </a:bodyPr>
          <a:lstStyle/>
          <a:p>
            <a:pPr marL="0" lvl="0" indent="0">
              <a:lnSpc>
                <a:spcPct val="150000"/>
              </a:lnSpc>
              <a:spcBef>
                <a:spcPts val="300"/>
              </a:spcBef>
              <a:buNone/>
            </a:pPr>
            <a:r>
              <a:rPr lang="en-US" sz="1100" dirty="0">
                <a:solidFill>
                  <a:schemeClr val="dk1"/>
                </a:solidFill>
                <a:latin typeface="Questrial"/>
                <a:ea typeface="Questrial"/>
                <a:cs typeface="Questrial"/>
                <a:sym typeface="Questrial"/>
              </a:rPr>
              <a:t>preprint arXiv:1710.10196. </a:t>
            </a:r>
          </a:p>
          <a:p>
            <a:pPr marL="0" lvl="0" indent="0">
              <a:lnSpc>
                <a:spcPct val="150000"/>
              </a:lnSpc>
              <a:spcBef>
                <a:spcPts val="300"/>
              </a:spcBef>
              <a:buNone/>
            </a:pPr>
            <a:r>
              <a:rPr lang="en" sz="1100" dirty="0">
                <a:solidFill>
                  <a:schemeClr val="dk1"/>
                </a:solidFill>
                <a:latin typeface="Questrial"/>
                <a:ea typeface="Questrial"/>
                <a:cs typeface="Questrial"/>
                <a:sym typeface="Questrial"/>
              </a:rPr>
              <a:t>[15] </a:t>
            </a:r>
            <a:r>
              <a:rPr lang="en-US" sz="1100" dirty="0" err="1">
                <a:solidFill>
                  <a:schemeClr val="dk1"/>
                </a:solidFill>
                <a:latin typeface="Questrial"/>
                <a:ea typeface="Questrial"/>
                <a:cs typeface="Questrial"/>
                <a:sym typeface="Questrial"/>
              </a:rPr>
              <a:t>Jin</a:t>
            </a:r>
            <a:r>
              <a:rPr lang="en-US" sz="1100" dirty="0">
                <a:solidFill>
                  <a:schemeClr val="dk1"/>
                </a:solidFill>
                <a:latin typeface="Questrial"/>
                <a:ea typeface="Questrial"/>
                <a:cs typeface="Questrial"/>
                <a:sym typeface="Questrial"/>
              </a:rPr>
              <a:t>, Y., Zhang, J., Li, M., Tian, Y., Zhu, H., &amp; Fang, Z. (2017). Towards the automatic anime characters creation with generative adversarial networks. </a:t>
            </a:r>
            <a:r>
              <a:rPr lang="en-US" sz="1100" dirty="0" err="1">
                <a:solidFill>
                  <a:schemeClr val="dk1"/>
                </a:solidFill>
                <a:latin typeface="Questrial"/>
                <a:ea typeface="Questrial"/>
                <a:cs typeface="Questrial"/>
                <a:sym typeface="Questrial"/>
              </a:rPr>
              <a:t>arXiv</a:t>
            </a:r>
            <a:r>
              <a:rPr lang="en-US" sz="1100" dirty="0">
                <a:solidFill>
                  <a:schemeClr val="dk1"/>
                </a:solidFill>
                <a:latin typeface="Questrial"/>
                <a:ea typeface="Questrial"/>
                <a:cs typeface="Questrial"/>
                <a:sym typeface="Questrial"/>
              </a:rPr>
              <a:t> preprint arXiv:1708.05509.</a:t>
            </a:r>
          </a:p>
          <a:p>
            <a:pPr marL="0" lvl="0" indent="0">
              <a:lnSpc>
                <a:spcPct val="150000"/>
              </a:lnSpc>
              <a:spcBef>
                <a:spcPts val="300"/>
              </a:spcBef>
              <a:buNone/>
            </a:pPr>
            <a:r>
              <a:rPr lang="en-GB" sz="1100" dirty="0">
                <a:solidFill>
                  <a:schemeClr val="dk1"/>
                </a:solidFill>
                <a:latin typeface="Questrial"/>
                <a:ea typeface="Questrial"/>
                <a:cs typeface="Questrial"/>
                <a:sym typeface="Questrial"/>
              </a:rPr>
              <a:t>[16] Brock, A., Donahue, J., &amp; </a:t>
            </a:r>
            <a:r>
              <a:rPr lang="en-GB" sz="1100" dirty="0" err="1">
                <a:solidFill>
                  <a:schemeClr val="dk1"/>
                </a:solidFill>
                <a:latin typeface="Questrial"/>
                <a:ea typeface="Questrial"/>
                <a:cs typeface="Questrial"/>
                <a:sym typeface="Questrial"/>
              </a:rPr>
              <a:t>Simonyan</a:t>
            </a:r>
            <a:r>
              <a:rPr lang="en-GB" sz="1100" dirty="0">
                <a:solidFill>
                  <a:schemeClr val="dk1"/>
                </a:solidFill>
                <a:latin typeface="Questrial"/>
                <a:ea typeface="Questrial"/>
                <a:cs typeface="Questrial"/>
                <a:sym typeface="Questrial"/>
              </a:rPr>
              <a:t>, K. (2018). Large scale </a:t>
            </a:r>
            <a:r>
              <a:rPr lang="en-GB" sz="1100" dirty="0" err="1">
                <a:solidFill>
                  <a:schemeClr val="dk1"/>
                </a:solidFill>
                <a:latin typeface="Questrial"/>
                <a:ea typeface="Questrial"/>
                <a:cs typeface="Questrial"/>
                <a:sym typeface="Questrial"/>
              </a:rPr>
              <a:t>gan</a:t>
            </a:r>
            <a:r>
              <a:rPr lang="en-GB" sz="1100" dirty="0">
                <a:solidFill>
                  <a:schemeClr val="dk1"/>
                </a:solidFill>
                <a:latin typeface="Questrial"/>
                <a:ea typeface="Questrial"/>
                <a:cs typeface="Questrial"/>
                <a:sym typeface="Questrial"/>
              </a:rPr>
              <a:t> training for high fidelity natural image synthesis. </a:t>
            </a:r>
            <a:r>
              <a:rPr lang="en-GB" sz="1100" dirty="0" err="1">
                <a:solidFill>
                  <a:schemeClr val="dk1"/>
                </a:solidFill>
                <a:latin typeface="Questrial"/>
                <a:ea typeface="Questrial"/>
                <a:cs typeface="Questrial"/>
                <a:sym typeface="Questrial"/>
              </a:rPr>
              <a:t>arXiv</a:t>
            </a:r>
            <a:r>
              <a:rPr lang="en-GB" sz="1100" dirty="0">
                <a:solidFill>
                  <a:schemeClr val="dk1"/>
                </a:solidFill>
                <a:latin typeface="Questrial"/>
                <a:ea typeface="Questrial"/>
                <a:cs typeface="Questrial"/>
                <a:sym typeface="Questrial"/>
              </a:rPr>
              <a:t> preprint arXiv:1809.11096.</a:t>
            </a:r>
          </a:p>
          <a:p>
            <a:pPr marL="0" indent="0">
              <a:lnSpc>
                <a:spcPct val="150000"/>
              </a:lnSpc>
              <a:spcBef>
                <a:spcPts val="300"/>
              </a:spcBef>
              <a:buNone/>
            </a:pPr>
            <a:r>
              <a:rPr lang="en-GB" sz="1100" dirty="0">
                <a:solidFill>
                  <a:schemeClr val="dk1"/>
                </a:solidFill>
                <a:latin typeface="Questrial"/>
                <a:ea typeface="Questrial"/>
                <a:cs typeface="Questrial"/>
                <a:sym typeface="Questrial"/>
              </a:rPr>
              <a:t>[17] </a:t>
            </a:r>
            <a:r>
              <a:rPr lang="en-US" sz="1100" dirty="0">
                <a:solidFill>
                  <a:schemeClr val="dk1"/>
                </a:solidFill>
                <a:latin typeface="Questrial"/>
                <a:ea typeface="Questrial"/>
                <a:cs typeface="Questrial"/>
                <a:sym typeface="Questrial"/>
              </a:rPr>
              <a:t>Wang, Z., </a:t>
            </a:r>
            <a:r>
              <a:rPr lang="en-US" sz="1100" dirty="0" err="1">
                <a:solidFill>
                  <a:schemeClr val="dk1"/>
                </a:solidFill>
                <a:latin typeface="Questrial"/>
                <a:ea typeface="Questrial"/>
                <a:cs typeface="Questrial"/>
                <a:sym typeface="Questrial"/>
              </a:rPr>
              <a:t>Bovik</a:t>
            </a:r>
            <a:r>
              <a:rPr lang="en-US" sz="1100" dirty="0">
                <a:solidFill>
                  <a:schemeClr val="dk1"/>
                </a:solidFill>
                <a:latin typeface="Questrial"/>
                <a:ea typeface="Questrial"/>
                <a:cs typeface="Questrial"/>
                <a:sym typeface="Questrial"/>
              </a:rPr>
              <a:t>, A. C., Sheikh, H. R., &amp; </a:t>
            </a:r>
            <a:r>
              <a:rPr lang="en-US" sz="1100" dirty="0" err="1">
                <a:solidFill>
                  <a:schemeClr val="dk1"/>
                </a:solidFill>
                <a:latin typeface="Questrial"/>
                <a:ea typeface="Questrial"/>
                <a:cs typeface="Questrial"/>
                <a:sym typeface="Questrial"/>
              </a:rPr>
              <a:t>Simoncelli</a:t>
            </a:r>
            <a:r>
              <a:rPr lang="en-US" sz="1100" dirty="0">
                <a:solidFill>
                  <a:schemeClr val="dk1"/>
                </a:solidFill>
                <a:latin typeface="Questrial"/>
                <a:ea typeface="Questrial"/>
                <a:cs typeface="Questrial"/>
                <a:sym typeface="Questrial"/>
              </a:rPr>
              <a:t>, E. P. (2004). Image quality assessment: from error visibility to structural similarity. IEEE transactions on image processing, 13(4), 600-612.</a:t>
            </a:r>
          </a:p>
          <a:p>
            <a:pPr marL="0" indent="0">
              <a:lnSpc>
                <a:spcPct val="150000"/>
              </a:lnSpc>
              <a:spcBef>
                <a:spcPts val="300"/>
              </a:spcBef>
              <a:buNone/>
            </a:pPr>
            <a:r>
              <a:rPr lang="en" sz="1100" dirty="0">
                <a:solidFill>
                  <a:schemeClr val="dk1"/>
                </a:solidFill>
                <a:latin typeface="Questrial"/>
                <a:ea typeface="Questrial"/>
                <a:cs typeface="Questrial"/>
                <a:sym typeface="Questrial"/>
              </a:rPr>
              <a:t>[18] </a:t>
            </a:r>
            <a:r>
              <a:rPr lang="en-GB" sz="1100" dirty="0" err="1">
                <a:solidFill>
                  <a:schemeClr val="dk1"/>
                </a:solidFill>
                <a:latin typeface="Questrial"/>
                <a:ea typeface="Questrial"/>
                <a:cs typeface="Questrial"/>
                <a:sym typeface="Questrial"/>
              </a:rPr>
              <a:t>Heusel</a:t>
            </a:r>
            <a:r>
              <a:rPr lang="en-GB" sz="1100" dirty="0">
                <a:solidFill>
                  <a:schemeClr val="dk1"/>
                </a:solidFill>
                <a:latin typeface="Questrial"/>
                <a:ea typeface="Questrial"/>
                <a:cs typeface="Questrial"/>
                <a:sym typeface="Questrial"/>
              </a:rPr>
              <a:t>, M., </a:t>
            </a:r>
            <a:r>
              <a:rPr lang="en-GB" sz="1100" dirty="0" err="1">
                <a:solidFill>
                  <a:schemeClr val="dk1"/>
                </a:solidFill>
                <a:latin typeface="Questrial"/>
                <a:ea typeface="Questrial"/>
                <a:cs typeface="Questrial"/>
                <a:sym typeface="Questrial"/>
              </a:rPr>
              <a:t>Ramsauer</a:t>
            </a:r>
            <a:r>
              <a:rPr lang="en-GB" sz="1100" dirty="0">
                <a:solidFill>
                  <a:schemeClr val="dk1"/>
                </a:solidFill>
                <a:latin typeface="Questrial"/>
                <a:ea typeface="Questrial"/>
                <a:cs typeface="Questrial"/>
                <a:sym typeface="Questrial"/>
              </a:rPr>
              <a:t>, H., </a:t>
            </a:r>
            <a:r>
              <a:rPr lang="en-GB" sz="1100" dirty="0" err="1">
                <a:solidFill>
                  <a:schemeClr val="dk1"/>
                </a:solidFill>
                <a:latin typeface="Questrial"/>
                <a:ea typeface="Questrial"/>
                <a:cs typeface="Questrial"/>
                <a:sym typeface="Questrial"/>
              </a:rPr>
              <a:t>Unterthiner</a:t>
            </a:r>
            <a:r>
              <a:rPr lang="en-GB" sz="1100" dirty="0">
                <a:solidFill>
                  <a:schemeClr val="dk1"/>
                </a:solidFill>
                <a:latin typeface="Questrial"/>
                <a:ea typeface="Questrial"/>
                <a:cs typeface="Questrial"/>
                <a:sym typeface="Questrial"/>
              </a:rPr>
              <a:t>, T., Nessler, B., &amp; </a:t>
            </a:r>
            <a:r>
              <a:rPr lang="en-GB" sz="1100" dirty="0" err="1">
                <a:solidFill>
                  <a:schemeClr val="dk1"/>
                </a:solidFill>
                <a:latin typeface="Questrial"/>
                <a:ea typeface="Questrial"/>
                <a:cs typeface="Questrial"/>
                <a:sym typeface="Questrial"/>
              </a:rPr>
              <a:t>Hochreiter</a:t>
            </a:r>
            <a:r>
              <a:rPr lang="en-GB" sz="1100" dirty="0">
                <a:solidFill>
                  <a:schemeClr val="dk1"/>
                </a:solidFill>
                <a:latin typeface="Questrial"/>
                <a:ea typeface="Questrial"/>
                <a:cs typeface="Questrial"/>
                <a:sym typeface="Questrial"/>
              </a:rPr>
              <a:t>, S. (2017). </a:t>
            </a:r>
            <a:r>
              <a:rPr lang="en-GB" sz="1100" dirty="0" err="1">
                <a:solidFill>
                  <a:schemeClr val="dk1"/>
                </a:solidFill>
                <a:latin typeface="Questrial"/>
                <a:ea typeface="Questrial"/>
                <a:cs typeface="Questrial"/>
                <a:sym typeface="Questrial"/>
              </a:rPr>
              <a:t>Gans</a:t>
            </a:r>
            <a:r>
              <a:rPr lang="en-GB" sz="1100" dirty="0">
                <a:solidFill>
                  <a:schemeClr val="dk1"/>
                </a:solidFill>
                <a:latin typeface="Questrial"/>
                <a:ea typeface="Questrial"/>
                <a:cs typeface="Questrial"/>
                <a:sym typeface="Questrial"/>
              </a:rPr>
              <a:t> trained by a two time-scale update rule converge to a local </a:t>
            </a:r>
            <a:r>
              <a:rPr lang="en-GB" sz="1100" dirty="0" err="1">
                <a:solidFill>
                  <a:schemeClr val="dk1"/>
                </a:solidFill>
                <a:latin typeface="Questrial"/>
                <a:ea typeface="Questrial"/>
                <a:cs typeface="Questrial"/>
                <a:sym typeface="Questrial"/>
              </a:rPr>
              <a:t>nash</a:t>
            </a:r>
            <a:r>
              <a:rPr lang="en-GB" sz="1100" dirty="0">
                <a:solidFill>
                  <a:schemeClr val="dk1"/>
                </a:solidFill>
                <a:latin typeface="Questrial"/>
                <a:ea typeface="Questrial"/>
                <a:cs typeface="Questrial"/>
                <a:sym typeface="Questrial"/>
              </a:rPr>
              <a:t> equilibrium. In Advances in neural information processing systems (pp. 6626-6637).</a:t>
            </a:r>
            <a:endParaRPr lang="en-US" sz="1100" dirty="0">
              <a:solidFill>
                <a:schemeClr val="dk1"/>
              </a:solidFill>
              <a:latin typeface="Questrial"/>
              <a:ea typeface="Questrial"/>
              <a:cs typeface="Questrial"/>
              <a:sym typeface="Questrial"/>
            </a:endParaRPr>
          </a:p>
          <a:p>
            <a:pPr marL="0" lvl="0" indent="0">
              <a:lnSpc>
                <a:spcPct val="150000"/>
              </a:lnSpc>
              <a:spcBef>
                <a:spcPts val="300"/>
              </a:spcBef>
              <a:buNone/>
            </a:pPr>
            <a:r>
              <a:rPr lang="en" sz="1100" dirty="0">
                <a:solidFill>
                  <a:schemeClr val="dk1"/>
                </a:solidFill>
                <a:latin typeface="Questrial"/>
                <a:ea typeface="Questrial"/>
                <a:cs typeface="Questrial"/>
                <a:sym typeface="Questrial"/>
              </a:rPr>
              <a:t>[19] </a:t>
            </a:r>
            <a:r>
              <a:rPr lang="en-GB" sz="1100" dirty="0">
                <a:solidFill>
                  <a:schemeClr val="dk1"/>
                </a:solidFill>
                <a:latin typeface="Questrial"/>
                <a:ea typeface="Questrial"/>
                <a:cs typeface="Questrial"/>
                <a:sym typeface="Questrial"/>
              </a:rPr>
              <a:t>Liu, M. Y., Huang, X., </a:t>
            </a:r>
            <a:r>
              <a:rPr lang="en-GB" sz="1100" dirty="0" err="1">
                <a:solidFill>
                  <a:schemeClr val="dk1"/>
                </a:solidFill>
                <a:latin typeface="Questrial"/>
                <a:ea typeface="Questrial"/>
                <a:cs typeface="Questrial"/>
                <a:sym typeface="Questrial"/>
              </a:rPr>
              <a:t>Mallya</a:t>
            </a:r>
            <a:r>
              <a:rPr lang="en-GB" sz="1100" dirty="0">
                <a:solidFill>
                  <a:schemeClr val="dk1"/>
                </a:solidFill>
                <a:latin typeface="Questrial"/>
                <a:ea typeface="Questrial"/>
                <a:cs typeface="Questrial"/>
                <a:sym typeface="Questrial"/>
              </a:rPr>
              <a:t>, A., </a:t>
            </a:r>
            <a:r>
              <a:rPr lang="en-GB" sz="1100" dirty="0" err="1">
                <a:solidFill>
                  <a:schemeClr val="dk1"/>
                </a:solidFill>
                <a:latin typeface="Questrial"/>
                <a:ea typeface="Questrial"/>
                <a:cs typeface="Questrial"/>
                <a:sym typeface="Questrial"/>
              </a:rPr>
              <a:t>Karras</a:t>
            </a:r>
            <a:r>
              <a:rPr lang="en-GB" sz="1100" dirty="0">
                <a:solidFill>
                  <a:schemeClr val="dk1"/>
                </a:solidFill>
                <a:latin typeface="Questrial"/>
                <a:ea typeface="Questrial"/>
                <a:cs typeface="Questrial"/>
                <a:sym typeface="Questrial"/>
              </a:rPr>
              <a:t>, T., </a:t>
            </a:r>
            <a:r>
              <a:rPr lang="en-GB" sz="1100" dirty="0" err="1">
                <a:solidFill>
                  <a:schemeClr val="dk1"/>
                </a:solidFill>
                <a:latin typeface="Questrial"/>
                <a:ea typeface="Questrial"/>
                <a:cs typeface="Questrial"/>
                <a:sym typeface="Questrial"/>
              </a:rPr>
              <a:t>Aila</a:t>
            </a:r>
            <a:r>
              <a:rPr lang="en-GB" sz="1100" dirty="0">
                <a:solidFill>
                  <a:schemeClr val="dk1"/>
                </a:solidFill>
                <a:latin typeface="Questrial"/>
                <a:ea typeface="Questrial"/>
                <a:cs typeface="Questrial"/>
                <a:sym typeface="Questrial"/>
              </a:rPr>
              <a:t>, T., </a:t>
            </a:r>
            <a:r>
              <a:rPr lang="en-GB" sz="1100" dirty="0" err="1">
                <a:solidFill>
                  <a:schemeClr val="dk1"/>
                </a:solidFill>
                <a:latin typeface="Questrial"/>
                <a:ea typeface="Questrial"/>
                <a:cs typeface="Questrial"/>
                <a:sym typeface="Questrial"/>
              </a:rPr>
              <a:t>Lehtinen</a:t>
            </a:r>
            <a:r>
              <a:rPr lang="en-GB" sz="1100" dirty="0">
                <a:solidFill>
                  <a:schemeClr val="dk1"/>
                </a:solidFill>
                <a:latin typeface="Questrial"/>
                <a:ea typeface="Questrial"/>
                <a:cs typeface="Questrial"/>
                <a:sym typeface="Questrial"/>
              </a:rPr>
              <a:t>, J., &amp; </a:t>
            </a:r>
            <a:r>
              <a:rPr lang="en-GB" sz="1100" dirty="0" err="1">
                <a:solidFill>
                  <a:schemeClr val="dk1"/>
                </a:solidFill>
                <a:latin typeface="Questrial"/>
                <a:ea typeface="Questrial"/>
                <a:cs typeface="Questrial"/>
                <a:sym typeface="Questrial"/>
              </a:rPr>
              <a:t>Kautz</a:t>
            </a:r>
            <a:r>
              <a:rPr lang="en-GB" sz="1100" dirty="0">
                <a:solidFill>
                  <a:schemeClr val="dk1"/>
                </a:solidFill>
                <a:latin typeface="Questrial"/>
                <a:ea typeface="Questrial"/>
                <a:cs typeface="Questrial"/>
                <a:sym typeface="Questrial"/>
              </a:rPr>
              <a:t>, J. (2019). Few-shot unsupervised image-to-image translation. In Proceedings of the IEEE International Conference on Computer Vision (pp. 10551-10560).</a:t>
            </a:r>
          </a:p>
          <a:p>
            <a:pPr marL="0" indent="0">
              <a:lnSpc>
                <a:spcPct val="150000"/>
              </a:lnSpc>
              <a:spcBef>
                <a:spcPts val="300"/>
              </a:spcBef>
              <a:buNone/>
            </a:pPr>
            <a:r>
              <a:rPr lang="en-GB" sz="1100" dirty="0">
                <a:solidFill>
                  <a:schemeClr val="dk1"/>
                </a:solidFill>
                <a:latin typeface="Questrial"/>
                <a:ea typeface="Questrial"/>
                <a:cs typeface="Questrial"/>
                <a:sym typeface="Questrial"/>
              </a:rPr>
              <a:t>[20] </a:t>
            </a:r>
            <a:r>
              <a:rPr lang="en-GB" sz="1100" dirty="0" err="1">
                <a:solidFill>
                  <a:schemeClr val="dk1"/>
                </a:solidFill>
                <a:latin typeface="Questrial"/>
                <a:ea typeface="Questrial"/>
                <a:cs typeface="Questrial"/>
                <a:sym typeface="Questrial"/>
              </a:rPr>
              <a:t>Frid</a:t>
            </a:r>
            <a:r>
              <a:rPr lang="en-GB" sz="1100" dirty="0">
                <a:solidFill>
                  <a:schemeClr val="dk1"/>
                </a:solidFill>
                <a:latin typeface="Questrial"/>
                <a:ea typeface="Questrial"/>
                <a:cs typeface="Questrial"/>
                <a:sym typeface="Questrial"/>
              </a:rPr>
              <a:t>-Adar, M., </a:t>
            </a:r>
            <a:r>
              <a:rPr lang="en-GB" sz="1100" dirty="0" err="1">
                <a:solidFill>
                  <a:schemeClr val="dk1"/>
                </a:solidFill>
                <a:latin typeface="Questrial"/>
                <a:ea typeface="Questrial"/>
                <a:cs typeface="Questrial"/>
                <a:sym typeface="Questrial"/>
              </a:rPr>
              <a:t>Diamant</a:t>
            </a:r>
            <a:r>
              <a:rPr lang="en-GB" sz="1100" dirty="0">
                <a:solidFill>
                  <a:schemeClr val="dk1"/>
                </a:solidFill>
                <a:latin typeface="Questrial"/>
                <a:ea typeface="Questrial"/>
                <a:cs typeface="Questrial"/>
                <a:sym typeface="Questrial"/>
              </a:rPr>
              <a:t>, I., </a:t>
            </a:r>
            <a:r>
              <a:rPr lang="en-GB" sz="1100" dirty="0" err="1">
                <a:solidFill>
                  <a:schemeClr val="dk1"/>
                </a:solidFill>
                <a:latin typeface="Questrial"/>
                <a:ea typeface="Questrial"/>
                <a:cs typeface="Questrial"/>
                <a:sym typeface="Questrial"/>
              </a:rPr>
              <a:t>Klang</a:t>
            </a:r>
            <a:r>
              <a:rPr lang="en-GB" sz="1100" dirty="0">
                <a:solidFill>
                  <a:schemeClr val="dk1"/>
                </a:solidFill>
                <a:latin typeface="Questrial"/>
                <a:ea typeface="Questrial"/>
                <a:cs typeface="Questrial"/>
                <a:sym typeface="Questrial"/>
              </a:rPr>
              <a:t>, E., </a:t>
            </a:r>
            <a:r>
              <a:rPr lang="en-GB" sz="1100" dirty="0" err="1">
                <a:solidFill>
                  <a:schemeClr val="dk1"/>
                </a:solidFill>
                <a:latin typeface="Questrial"/>
                <a:ea typeface="Questrial"/>
                <a:cs typeface="Questrial"/>
                <a:sym typeface="Questrial"/>
              </a:rPr>
              <a:t>Amitai</a:t>
            </a:r>
            <a:r>
              <a:rPr lang="en-GB" sz="1100" dirty="0">
                <a:solidFill>
                  <a:schemeClr val="dk1"/>
                </a:solidFill>
                <a:latin typeface="Questrial"/>
                <a:ea typeface="Questrial"/>
                <a:cs typeface="Questrial"/>
                <a:sym typeface="Questrial"/>
              </a:rPr>
              <a:t>, M., Goldberger, J., &amp; Greenspan, H. (2018). GAN-based synthetic medical image</a:t>
            </a:r>
          </a:p>
          <a:p>
            <a:pPr marL="0" indent="0">
              <a:lnSpc>
                <a:spcPct val="150000"/>
              </a:lnSpc>
              <a:spcBef>
                <a:spcPts val="300"/>
              </a:spcBef>
              <a:buNone/>
            </a:pPr>
            <a:r>
              <a:rPr lang="en-GB" sz="1100" dirty="0">
                <a:solidFill>
                  <a:schemeClr val="dk1"/>
                </a:solidFill>
                <a:latin typeface="Questrial"/>
                <a:ea typeface="Questrial"/>
                <a:cs typeface="Questrial"/>
                <a:sym typeface="Questrial"/>
              </a:rPr>
              <a:t>augmentation for increased CNN performance in liver lesion classification. </a:t>
            </a:r>
            <a:r>
              <a:rPr lang="en-GB" sz="1100" dirty="0" err="1">
                <a:solidFill>
                  <a:schemeClr val="dk1"/>
                </a:solidFill>
                <a:latin typeface="Questrial"/>
                <a:ea typeface="Questrial"/>
                <a:cs typeface="Questrial"/>
                <a:sym typeface="Questrial"/>
              </a:rPr>
              <a:t>Neurocomputing</a:t>
            </a:r>
            <a:r>
              <a:rPr lang="en-GB" sz="1100" dirty="0">
                <a:solidFill>
                  <a:schemeClr val="dk1"/>
                </a:solidFill>
                <a:latin typeface="Questrial"/>
                <a:ea typeface="Questrial"/>
                <a:cs typeface="Questrial"/>
                <a:sym typeface="Questrial"/>
              </a:rPr>
              <a:t>, 321, 321-331.</a:t>
            </a:r>
          </a:p>
          <a:p>
            <a:pPr marL="0" lvl="0" indent="0">
              <a:lnSpc>
                <a:spcPct val="150000"/>
              </a:lnSpc>
              <a:spcBef>
                <a:spcPts val="300"/>
              </a:spcBef>
              <a:buNone/>
            </a:pPr>
            <a:endParaRPr sz="11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1600"/>
              </a:spcAft>
              <a:buNone/>
            </a:pPr>
            <a:endParaRPr sz="1200" dirty="0">
              <a:latin typeface="Questrial"/>
              <a:ea typeface="Questrial"/>
              <a:cs typeface="Questrial"/>
              <a:sym typeface="Questrial"/>
            </a:endParaRPr>
          </a:p>
        </p:txBody>
      </p:sp>
      <p:sp>
        <p:nvSpPr>
          <p:cNvPr id="197" name="Google Shape;19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Raleway Black"/>
                <a:ea typeface="Raleway Black"/>
                <a:cs typeface="Raleway Black"/>
                <a:sym typeface="Raleway Black"/>
              </a:rPr>
              <a:t>References</a:t>
            </a:r>
            <a:endParaRPr dirty="0">
              <a:solidFill>
                <a:srgbClr val="434343"/>
              </a:solidFill>
              <a:latin typeface="Raleway Black"/>
              <a:ea typeface="Raleway Black"/>
              <a:cs typeface="Raleway Black"/>
              <a:sym typeface="Raleway Black"/>
            </a:endParaRPr>
          </a:p>
        </p:txBody>
      </p:sp>
      <p:sp>
        <p:nvSpPr>
          <p:cNvPr id="198" name="Google Shape;198;p27"/>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a:t>
            </a: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10"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4003317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body" idx="1"/>
          </p:nvPr>
        </p:nvSpPr>
        <p:spPr>
          <a:xfrm>
            <a:off x="311700" y="1017725"/>
            <a:ext cx="8520600" cy="3601550"/>
          </a:xfrm>
          <a:prstGeom prst="rect">
            <a:avLst/>
          </a:prstGeom>
        </p:spPr>
        <p:txBody>
          <a:bodyPr spcFirstLastPara="1" wrap="square" lIns="91425" tIns="91425" rIns="91425" bIns="91425" anchor="t" anchorCtr="0">
            <a:noAutofit/>
          </a:bodyPr>
          <a:lstStyle/>
          <a:p>
            <a:pPr marL="0" lvl="0" indent="0">
              <a:lnSpc>
                <a:spcPct val="150000"/>
              </a:lnSpc>
              <a:spcBef>
                <a:spcPts val="300"/>
              </a:spcBef>
              <a:buNone/>
            </a:pPr>
            <a:r>
              <a:rPr lang="en-GB" sz="1100" dirty="0">
                <a:solidFill>
                  <a:schemeClr val="dk1"/>
                </a:solidFill>
                <a:latin typeface="Questrial"/>
                <a:ea typeface="Questrial"/>
                <a:cs typeface="Questrial"/>
                <a:sym typeface="Questrial"/>
              </a:rPr>
              <a:t>[21] Fiore, U., De </a:t>
            </a:r>
            <a:r>
              <a:rPr lang="en-GB" sz="1100" dirty="0" err="1">
                <a:solidFill>
                  <a:schemeClr val="dk1"/>
                </a:solidFill>
                <a:latin typeface="Questrial"/>
                <a:ea typeface="Questrial"/>
                <a:cs typeface="Questrial"/>
                <a:sym typeface="Questrial"/>
              </a:rPr>
              <a:t>Santis</a:t>
            </a:r>
            <a:r>
              <a:rPr lang="en-GB" sz="1100" dirty="0">
                <a:solidFill>
                  <a:schemeClr val="dk1"/>
                </a:solidFill>
                <a:latin typeface="Questrial"/>
                <a:ea typeface="Questrial"/>
                <a:cs typeface="Questrial"/>
                <a:sym typeface="Questrial"/>
              </a:rPr>
              <a:t>, A., </a:t>
            </a:r>
            <a:r>
              <a:rPr lang="en-GB" sz="1100" dirty="0" err="1">
                <a:solidFill>
                  <a:schemeClr val="dk1"/>
                </a:solidFill>
                <a:latin typeface="Questrial"/>
                <a:ea typeface="Questrial"/>
                <a:cs typeface="Questrial"/>
                <a:sym typeface="Questrial"/>
              </a:rPr>
              <a:t>Perla</a:t>
            </a:r>
            <a:r>
              <a:rPr lang="en-GB" sz="1100" dirty="0">
                <a:solidFill>
                  <a:schemeClr val="dk1"/>
                </a:solidFill>
                <a:latin typeface="Questrial"/>
                <a:ea typeface="Questrial"/>
                <a:cs typeface="Questrial"/>
                <a:sym typeface="Questrial"/>
              </a:rPr>
              <a:t>, F., Zanetti, P., &amp; Palmieri, F. (2019). Using generative adversarial networks for improving classification effectiveness in credit card fraud detection. Information Sciences, 479, 448-455.</a:t>
            </a:r>
          </a:p>
          <a:p>
            <a:pPr marL="0" lvl="0" indent="0">
              <a:lnSpc>
                <a:spcPct val="150000"/>
              </a:lnSpc>
              <a:spcBef>
                <a:spcPts val="300"/>
              </a:spcBef>
              <a:buNone/>
            </a:pPr>
            <a:r>
              <a:rPr lang="en-GB" sz="1100" dirty="0">
                <a:solidFill>
                  <a:schemeClr val="dk1"/>
                </a:solidFill>
                <a:latin typeface="Questrial"/>
                <a:ea typeface="Questrial"/>
                <a:cs typeface="Questrial"/>
                <a:sym typeface="Questrial"/>
              </a:rPr>
              <a:t>[22] </a:t>
            </a:r>
            <a:r>
              <a:rPr lang="en-GB" sz="1100" dirty="0" err="1">
                <a:solidFill>
                  <a:schemeClr val="dk1"/>
                </a:solidFill>
                <a:latin typeface="Questrial"/>
                <a:ea typeface="Questrial"/>
                <a:cs typeface="Questrial"/>
                <a:sym typeface="Questrial"/>
              </a:rPr>
              <a:t>Bartz</a:t>
            </a:r>
            <a:r>
              <a:rPr lang="en-GB" sz="1100" dirty="0">
                <a:solidFill>
                  <a:schemeClr val="dk1"/>
                </a:solidFill>
                <a:latin typeface="Questrial"/>
                <a:ea typeface="Questrial"/>
                <a:cs typeface="Questrial"/>
                <a:sym typeface="Questrial"/>
              </a:rPr>
              <a:t>, C., Yang, H., &amp; </a:t>
            </a:r>
            <a:r>
              <a:rPr lang="en-GB" sz="1100" dirty="0" err="1">
                <a:solidFill>
                  <a:schemeClr val="dk1"/>
                </a:solidFill>
                <a:latin typeface="Questrial"/>
                <a:ea typeface="Questrial"/>
                <a:cs typeface="Questrial"/>
                <a:sym typeface="Questrial"/>
              </a:rPr>
              <a:t>Meinel</a:t>
            </a:r>
            <a:r>
              <a:rPr lang="en-GB" sz="1100" dirty="0">
                <a:solidFill>
                  <a:schemeClr val="dk1"/>
                </a:solidFill>
                <a:latin typeface="Questrial"/>
                <a:ea typeface="Questrial"/>
                <a:cs typeface="Questrial"/>
                <a:sym typeface="Questrial"/>
              </a:rPr>
              <a:t>, C. (2017). STN-OCR: A single neural network for text detection and text recognition. </a:t>
            </a:r>
            <a:r>
              <a:rPr lang="en-GB" sz="1100" dirty="0" err="1">
                <a:solidFill>
                  <a:schemeClr val="dk1"/>
                </a:solidFill>
                <a:latin typeface="Questrial"/>
                <a:ea typeface="Questrial"/>
                <a:cs typeface="Questrial"/>
                <a:sym typeface="Questrial"/>
              </a:rPr>
              <a:t>arXiv</a:t>
            </a:r>
            <a:r>
              <a:rPr lang="en-GB" sz="1100" dirty="0">
                <a:solidFill>
                  <a:schemeClr val="dk1"/>
                </a:solidFill>
                <a:latin typeface="Questrial"/>
                <a:ea typeface="Questrial"/>
                <a:cs typeface="Questrial"/>
                <a:sym typeface="Questrial"/>
              </a:rPr>
              <a:t> preprint arXiv:1707.08831.</a:t>
            </a:r>
          </a:p>
          <a:p>
            <a:pPr marL="0" lvl="0" indent="0">
              <a:lnSpc>
                <a:spcPct val="150000"/>
              </a:lnSpc>
              <a:spcBef>
                <a:spcPts val="300"/>
              </a:spcBef>
              <a:buNone/>
            </a:pPr>
            <a:r>
              <a:rPr lang="en-GB" sz="1100" dirty="0">
                <a:solidFill>
                  <a:schemeClr val="dk1"/>
                </a:solidFill>
                <a:latin typeface="Questrial"/>
                <a:ea typeface="Questrial"/>
                <a:cs typeface="Questrial"/>
                <a:sym typeface="Questrial"/>
              </a:rPr>
              <a:t>[23] </a:t>
            </a:r>
            <a:r>
              <a:rPr lang="en-US" sz="1100" dirty="0">
                <a:solidFill>
                  <a:schemeClr val="dk1"/>
                </a:solidFill>
                <a:latin typeface="Questrial"/>
                <a:ea typeface="Questrial"/>
                <a:cs typeface="Questrial"/>
                <a:sym typeface="Questrial"/>
              </a:rPr>
              <a:t>Ye, Q., &amp; </a:t>
            </a:r>
            <a:r>
              <a:rPr lang="en-US" sz="1100" dirty="0" err="1">
                <a:solidFill>
                  <a:schemeClr val="dk1"/>
                </a:solidFill>
                <a:latin typeface="Questrial"/>
                <a:ea typeface="Questrial"/>
                <a:cs typeface="Questrial"/>
                <a:sym typeface="Questrial"/>
              </a:rPr>
              <a:t>Doermann</a:t>
            </a:r>
            <a:r>
              <a:rPr lang="en-US" sz="1100" dirty="0">
                <a:solidFill>
                  <a:schemeClr val="dk1"/>
                </a:solidFill>
                <a:latin typeface="Questrial"/>
                <a:ea typeface="Questrial"/>
                <a:cs typeface="Questrial"/>
                <a:sym typeface="Questrial"/>
              </a:rPr>
              <a:t>, D. (2014). Text detection and recognition in imagery: A survey. IEEE transactions on pattern analysis and machine intelligence, 37(7), 1480-1500.</a:t>
            </a:r>
          </a:p>
          <a:p>
            <a:pPr marL="0" lvl="0" indent="0">
              <a:lnSpc>
                <a:spcPct val="150000"/>
              </a:lnSpc>
              <a:spcBef>
                <a:spcPts val="300"/>
              </a:spcBef>
              <a:buNone/>
            </a:pPr>
            <a:r>
              <a:rPr lang="en-US" sz="1100" dirty="0">
                <a:solidFill>
                  <a:schemeClr val="dk1"/>
                </a:solidFill>
                <a:latin typeface="Questrial"/>
                <a:ea typeface="Questrial"/>
                <a:cs typeface="Questrial"/>
                <a:sym typeface="Questrial"/>
              </a:rPr>
              <a:t>[24] Hu, W., Su, Y., &amp; Li, J. (2019, October). Embossed Characters Enhancement Based on Convolutional Neural Network. In Proceedings of the 2019 International Conference on Artificial Intelligence and Advanced Manufacturing (pp. 1-5).</a:t>
            </a:r>
          </a:p>
          <a:p>
            <a:pPr marL="0" lvl="0" indent="0">
              <a:lnSpc>
                <a:spcPct val="150000"/>
              </a:lnSpc>
              <a:spcBef>
                <a:spcPts val="300"/>
              </a:spcBef>
              <a:buNone/>
            </a:pPr>
            <a:r>
              <a:rPr lang="en-US" sz="1100" dirty="0">
                <a:solidFill>
                  <a:schemeClr val="dk1"/>
                </a:solidFill>
                <a:latin typeface="Questrial"/>
                <a:ea typeface="Questrial"/>
                <a:cs typeface="Questrial"/>
                <a:sym typeface="Questrial"/>
              </a:rPr>
              <a:t>[25] Wang, Y., Khan, S., Gonzalez-Garcia, A., </a:t>
            </a:r>
            <a:r>
              <a:rPr lang="en-US" sz="1100" dirty="0" err="1">
                <a:solidFill>
                  <a:schemeClr val="dk1"/>
                </a:solidFill>
                <a:latin typeface="Questrial"/>
                <a:ea typeface="Questrial"/>
                <a:cs typeface="Questrial"/>
                <a:sym typeface="Questrial"/>
              </a:rPr>
              <a:t>Weijer</a:t>
            </a:r>
            <a:r>
              <a:rPr lang="en-US" sz="1100" dirty="0">
                <a:solidFill>
                  <a:schemeClr val="dk1"/>
                </a:solidFill>
                <a:latin typeface="Questrial"/>
                <a:ea typeface="Questrial"/>
                <a:cs typeface="Questrial"/>
                <a:sym typeface="Questrial"/>
              </a:rPr>
              <a:t>, J. V. D., &amp; Khan, F. S. (2020). Semi-supervised Learning for Few-shot Image-to-Image Translation. In Proceedings of the IEEE/CVF Conference on Computer Vision and Pattern Recognition (pp. 4453-4462).</a:t>
            </a:r>
          </a:p>
          <a:p>
            <a:pPr marL="0" lvl="0" indent="0">
              <a:lnSpc>
                <a:spcPct val="150000"/>
              </a:lnSpc>
              <a:spcBef>
                <a:spcPts val="300"/>
              </a:spcBef>
              <a:buNone/>
            </a:pPr>
            <a:r>
              <a:rPr lang="en-US" sz="1100" dirty="0">
                <a:solidFill>
                  <a:schemeClr val="dk1"/>
                </a:solidFill>
                <a:latin typeface="Questrial"/>
                <a:ea typeface="Questrial"/>
                <a:cs typeface="Questrial"/>
                <a:sym typeface="Questrial"/>
              </a:rPr>
              <a:t>[26] </a:t>
            </a:r>
            <a:r>
              <a:rPr lang="en-US" sz="1100" dirty="0" err="1">
                <a:solidFill>
                  <a:schemeClr val="dk1"/>
                </a:solidFill>
                <a:latin typeface="Questrial"/>
                <a:ea typeface="Questrial"/>
                <a:cs typeface="Questrial"/>
                <a:sym typeface="Questrial"/>
              </a:rPr>
              <a:t>Lat</a:t>
            </a:r>
            <a:r>
              <a:rPr lang="en-US" sz="1100" dirty="0">
                <a:solidFill>
                  <a:schemeClr val="dk1"/>
                </a:solidFill>
                <a:latin typeface="Questrial"/>
                <a:ea typeface="Questrial"/>
                <a:cs typeface="Questrial"/>
                <a:sym typeface="Questrial"/>
              </a:rPr>
              <a:t>, A., &amp; </a:t>
            </a:r>
            <a:r>
              <a:rPr lang="en-US" sz="1100" dirty="0" err="1">
                <a:solidFill>
                  <a:schemeClr val="dk1"/>
                </a:solidFill>
                <a:latin typeface="Questrial"/>
                <a:ea typeface="Questrial"/>
                <a:cs typeface="Questrial"/>
                <a:sym typeface="Questrial"/>
              </a:rPr>
              <a:t>Jawahar</a:t>
            </a:r>
            <a:r>
              <a:rPr lang="en-US" sz="1100" dirty="0">
                <a:solidFill>
                  <a:schemeClr val="dk1"/>
                </a:solidFill>
                <a:latin typeface="Questrial"/>
                <a:ea typeface="Questrial"/>
                <a:cs typeface="Questrial"/>
                <a:sym typeface="Questrial"/>
              </a:rPr>
              <a:t>, C. V. (2018, August). Enhancing </a:t>
            </a:r>
            <a:r>
              <a:rPr lang="en-US" sz="1100" dirty="0" err="1">
                <a:solidFill>
                  <a:schemeClr val="dk1"/>
                </a:solidFill>
                <a:latin typeface="Questrial"/>
                <a:ea typeface="Questrial"/>
                <a:cs typeface="Questrial"/>
                <a:sym typeface="Questrial"/>
              </a:rPr>
              <a:t>ocr</a:t>
            </a:r>
            <a:r>
              <a:rPr lang="en-US" sz="1100" dirty="0">
                <a:solidFill>
                  <a:schemeClr val="dk1"/>
                </a:solidFill>
                <a:latin typeface="Questrial"/>
                <a:ea typeface="Questrial"/>
                <a:cs typeface="Questrial"/>
                <a:sym typeface="Questrial"/>
              </a:rPr>
              <a:t> accuracy with super resolution. In 2018 24th International Conference on Pattern Recognition (ICPR) (pp. 3162-3167). IEEE.</a:t>
            </a:r>
            <a:endParaRPr sz="1100" dirty="0">
              <a:latin typeface="Questrial"/>
              <a:ea typeface="Questrial"/>
              <a:cs typeface="Questrial"/>
              <a:sym typeface="Questrial"/>
            </a:endParaRPr>
          </a:p>
          <a:p>
            <a:pPr marL="0" lvl="0" indent="0" algn="l" rtl="0">
              <a:lnSpc>
                <a:spcPct val="100000"/>
              </a:lnSpc>
              <a:spcBef>
                <a:spcPts val="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0"/>
              </a:spcAft>
              <a:buNone/>
            </a:pPr>
            <a:endParaRPr sz="1200" dirty="0">
              <a:latin typeface="Questrial"/>
              <a:ea typeface="Questrial"/>
              <a:cs typeface="Questrial"/>
              <a:sym typeface="Questrial"/>
            </a:endParaRPr>
          </a:p>
          <a:p>
            <a:pPr marL="0" lvl="0" indent="0" algn="l" rtl="0">
              <a:lnSpc>
                <a:spcPct val="100000"/>
              </a:lnSpc>
              <a:spcBef>
                <a:spcPts val="1600"/>
              </a:spcBef>
              <a:spcAft>
                <a:spcPts val="1600"/>
              </a:spcAft>
              <a:buNone/>
            </a:pPr>
            <a:endParaRPr sz="1200" dirty="0">
              <a:latin typeface="Questrial"/>
              <a:ea typeface="Questrial"/>
              <a:cs typeface="Questrial"/>
              <a:sym typeface="Questrial"/>
            </a:endParaRPr>
          </a:p>
        </p:txBody>
      </p:sp>
      <p:sp>
        <p:nvSpPr>
          <p:cNvPr id="197" name="Google Shape;19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Raleway Black"/>
                <a:ea typeface="Raleway Black"/>
                <a:cs typeface="Raleway Black"/>
                <a:sym typeface="Raleway Black"/>
              </a:rPr>
              <a:t>References</a:t>
            </a:r>
            <a:endParaRPr dirty="0">
              <a:solidFill>
                <a:srgbClr val="434343"/>
              </a:solidFill>
              <a:latin typeface="Raleway Black"/>
              <a:ea typeface="Raleway Black"/>
              <a:cs typeface="Raleway Black"/>
              <a:sym typeface="Raleway Black"/>
            </a:endParaRPr>
          </a:p>
        </p:txBody>
      </p:sp>
      <p:sp>
        <p:nvSpPr>
          <p:cNvPr id="198" name="Google Shape;198;p27"/>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endParaRPr lang="en-US" sz="10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lvl="0" algn="ctr"/>
            <a:endParaRPr lang="en-US" sz="1200" dirty="0">
              <a:solidFill>
                <a:srgbClr val="666666"/>
              </a:solidFill>
              <a:latin typeface="Raleway SemiBold"/>
              <a:ea typeface="Raleway SemiBold"/>
              <a:cs typeface="Raleway SemiBold"/>
              <a:sym typeface="Raleway SemiBold"/>
            </a:endParaRPr>
          </a:p>
          <a:p>
            <a:pPr lvl="0"/>
            <a:endParaRPr lang="en-US" sz="1200" dirty="0">
              <a:solidFill>
                <a:srgbClr val="666666"/>
              </a:solidFill>
              <a:latin typeface="Raleway SemiBold"/>
              <a:ea typeface="Raleway SemiBold"/>
              <a:cs typeface="Raleway SemiBold"/>
              <a:sym typeface="Raleway SemiBold"/>
            </a:endParaRPr>
          </a:p>
        </p:txBody>
      </p:sp>
      <p:pic>
        <p:nvPicPr>
          <p:cNvPr id="6"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8"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829435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p:nvPr/>
        </p:nvSpPr>
        <p:spPr>
          <a:xfrm>
            <a:off x="0" y="0"/>
            <a:ext cx="9478200" cy="5143500"/>
          </a:xfrm>
          <a:prstGeom prst="rect">
            <a:avLst/>
          </a:prstGeom>
          <a:solidFill>
            <a:srgbClr val="1E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8"/>
          <p:cNvSpPr txBox="1">
            <a:spLocks noGrp="1"/>
          </p:cNvSpPr>
          <p:nvPr>
            <p:ph type="body" idx="1"/>
          </p:nvPr>
        </p:nvSpPr>
        <p:spPr>
          <a:xfrm>
            <a:off x="311700" y="1671150"/>
            <a:ext cx="8520600" cy="180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9600" b="1">
                <a:solidFill>
                  <a:srgbClr val="F3F3F3"/>
                </a:solidFill>
                <a:latin typeface="Alata"/>
                <a:ea typeface="Alata"/>
                <a:cs typeface="Alata"/>
                <a:sym typeface="Alata"/>
              </a:rPr>
              <a:t>Thank you</a:t>
            </a:r>
            <a:endParaRPr sz="9600" b="1" dirty="0">
              <a:solidFill>
                <a:srgbClr val="F3F3F3"/>
              </a:solidFill>
              <a:latin typeface="Alata"/>
              <a:ea typeface="Alata"/>
              <a:cs typeface="Alata"/>
              <a:sym typeface="Alat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602775" y="1765375"/>
            <a:ext cx="5229600" cy="2700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1600"/>
              </a:spcAft>
              <a:buNone/>
            </a:pPr>
            <a:endParaRPr dirty="0">
              <a:solidFill>
                <a:schemeClr val="dk2"/>
              </a:solidFill>
              <a:latin typeface="Questrial"/>
              <a:ea typeface="Questrial"/>
              <a:cs typeface="Questrial"/>
              <a:sym typeface="Questrial"/>
            </a:endParaRPr>
          </a:p>
        </p:txBody>
      </p:sp>
      <p:sp>
        <p:nvSpPr>
          <p:cNvPr id="80" name="Google Shape;80;p16"/>
          <p:cNvSpPr txBox="1"/>
          <p:nvPr/>
        </p:nvSpPr>
        <p:spPr>
          <a:xfrm>
            <a:off x="-38800" y="4334475"/>
            <a:ext cx="41715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1100" dirty="0">
              <a:solidFill>
                <a:schemeClr val="dk2"/>
              </a:solidFill>
              <a:latin typeface="Raleway"/>
              <a:ea typeface="Raleway"/>
              <a:cs typeface="Raleway"/>
              <a:sym typeface="Raleway"/>
            </a:endParaRPr>
          </a:p>
        </p:txBody>
      </p:sp>
      <p:sp>
        <p:nvSpPr>
          <p:cNvPr id="81" name="Google Shape;81;p16"/>
          <p:cNvSpPr txBox="1"/>
          <p:nvPr/>
        </p:nvSpPr>
        <p:spPr>
          <a:xfrm>
            <a:off x="311700" y="1017725"/>
            <a:ext cx="83394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dirty="0">
              <a:latin typeface="Raleway"/>
              <a:ea typeface="Raleway"/>
              <a:cs typeface="Raleway"/>
              <a:sym typeface="Raleway"/>
            </a:endParaRPr>
          </a:p>
        </p:txBody>
      </p:sp>
      <p:sp>
        <p:nvSpPr>
          <p:cNvPr id="82" name="Google Shape;82;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434343"/>
                </a:solidFill>
                <a:latin typeface="Raleway Black"/>
                <a:sym typeface="Questrial"/>
              </a:rPr>
              <a:t> The problem statement</a:t>
            </a:r>
            <a:endParaRPr dirty="0">
              <a:solidFill>
                <a:srgbClr val="434343"/>
              </a:solidFill>
              <a:latin typeface="Raleway Black"/>
              <a:sym typeface="Raleway Black"/>
            </a:endParaRPr>
          </a:p>
        </p:txBody>
      </p:sp>
      <p:sp>
        <p:nvSpPr>
          <p:cNvPr id="84" name="Google Shape;84;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4</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85" name="Google Shape;85;p16"/>
          <p:cNvSpPr txBox="1"/>
          <p:nvPr/>
        </p:nvSpPr>
        <p:spPr>
          <a:xfrm>
            <a:off x="311700" y="1151800"/>
            <a:ext cx="8708100" cy="3534600"/>
          </a:xfrm>
          <a:prstGeom prst="rect">
            <a:avLst/>
          </a:prstGeom>
          <a:noFill/>
          <a:ln>
            <a:noFill/>
          </a:ln>
        </p:spPr>
        <p:txBody>
          <a:bodyPr spcFirstLastPara="1" wrap="square" lIns="91425" tIns="91425" rIns="91425" bIns="91425" anchor="t" anchorCtr="0">
            <a:noAutofit/>
          </a:bodyPr>
          <a:lstStyle/>
          <a:p>
            <a:pPr marL="457200" indent="-323850" algn="just">
              <a:lnSpc>
                <a:spcPct val="200000"/>
              </a:lnSpc>
              <a:spcBef>
                <a:spcPts val="400"/>
              </a:spcBef>
              <a:buClr>
                <a:schemeClr val="dk1"/>
              </a:buClr>
              <a:buSzPts val="1500"/>
              <a:buFont typeface="Arial"/>
              <a:buChar char="➔"/>
            </a:pPr>
            <a:r>
              <a:rPr lang="en" sz="1200" dirty="0">
                <a:solidFill>
                  <a:schemeClr val="dk1"/>
                </a:solidFill>
              </a:rPr>
              <a:t>The steel type plates describe their equipment’s electrical </a:t>
            </a:r>
          </a:p>
          <a:p>
            <a:pPr marL="133350" algn="just">
              <a:lnSpc>
                <a:spcPct val="200000"/>
              </a:lnSpc>
              <a:spcBef>
                <a:spcPts val="400"/>
              </a:spcBef>
              <a:buClr>
                <a:schemeClr val="dk1"/>
              </a:buClr>
              <a:buSzPts val="1500"/>
            </a:pPr>
            <a:r>
              <a:rPr lang="en-GB" sz="1200" dirty="0">
                <a:solidFill>
                  <a:schemeClr val="dk1"/>
                </a:solidFill>
              </a:rPr>
              <a:t>p</a:t>
            </a:r>
            <a:r>
              <a:rPr lang="en" sz="1200" dirty="0">
                <a:solidFill>
                  <a:schemeClr val="dk1"/>
                </a:solidFill>
              </a:rPr>
              <a:t>roperties.</a:t>
            </a:r>
          </a:p>
          <a:p>
            <a:pPr marL="457200" indent="-323850" algn="just">
              <a:lnSpc>
                <a:spcPct val="200000"/>
              </a:lnSpc>
              <a:spcBef>
                <a:spcPts val="400"/>
              </a:spcBef>
              <a:buSzPts val="1500"/>
              <a:buFont typeface="Arial"/>
              <a:buChar char="➔"/>
            </a:pPr>
            <a:r>
              <a:rPr lang="en-US" sz="1200" dirty="0">
                <a:solidFill>
                  <a:schemeClr val="dk1"/>
                </a:solidFill>
              </a:rPr>
              <a:t>They are heavily weathered and stained.</a:t>
            </a:r>
          </a:p>
          <a:p>
            <a:pPr marL="457200" lvl="0" indent="-323850" algn="just">
              <a:lnSpc>
                <a:spcPct val="200000"/>
              </a:lnSpc>
              <a:spcBef>
                <a:spcPts val="400"/>
              </a:spcBef>
              <a:buSzPts val="1500"/>
              <a:buFont typeface="Arial"/>
              <a:buChar char="➔"/>
            </a:pPr>
            <a:r>
              <a:rPr lang="en-GB" sz="1200" dirty="0"/>
              <a:t>Current practice is time consuming and susceptible to </a:t>
            </a:r>
          </a:p>
          <a:p>
            <a:pPr marL="133350" lvl="0" algn="just">
              <a:lnSpc>
                <a:spcPct val="200000"/>
              </a:lnSpc>
              <a:spcBef>
                <a:spcPts val="400"/>
              </a:spcBef>
              <a:buSzPts val="1500"/>
            </a:pPr>
            <a:r>
              <a:rPr lang="en-GB" sz="1200" dirty="0"/>
              <a:t>typing errors.</a:t>
            </a:r>
          </a:p>
          <a:p>
            <a:pPr marL="457200" indent="-323850" algn="just">
              <a:lnSpc>
                <a:spcPct val="200000"/>
              </a:lnSpc>
              <a:spcBef>
                <a:spcPts val="400"/>
              </a:spcBef>
              <a:buClr>
                <a:schemeClr val="dk1"/>
              </a:buClr>
              <a:buSzPts val="1500"/>
              <a:buFont typeface="Arial"/>
              <a:buChar char="➔"/>
            </a:pPr>
            <a:r>
              <a:rPr lang="en-IN" altLang="en-US" sz="1200" dirty="0">
                <a:solidFill>
                  <a:schemeClr val="dk1"/>
                </a:solidFill>
              </a:rPr>
              <a:t>Used Generative Adversarial Network (GAN) to address the</a:t>
            </a:r>
          </a:p>
          <a:p>
            <a:pPr marL="133350" algn="just">
              <a:lnSpc>
                <a:spcPct val="200000"/>
              </a:lnSpc>
              <a:spcBef>
                <a:spcPts val="400"/>
              </a:spcBef>
              <a:buClr>
                <a:schemeClr val="dk1"/>
              </a:buClr>
              <a:buSzPts val="1500"/>
            </a:pPr>
            <a:r>
              <a:rPr lang="en-IN" altLang="en-US" sz="1200" dirty="0">
                <a:solidFill>
                  <a:schemeClr val="dk1"/>
                </a:solidFill>
              </a:rPr>
              <a:t> problem of poor character recognition.</a:t>
            </a:r>
            <a:endParaRPr sz="1200" dirty="0">
              <a:solidFill>
                <a:schemeClr val="dk1"/>
              </a:solidFill>
            </a:endParaRPr>
          </a:p>
          <a:p>
            <a:pPr marL="457200" lvl="0" indent="0" algn="just" rtl="0">
              <a:lnSpc>
                <a:spcPct val="150000"/>
              </a:lnSpc>
              <a:spcBef>
                <a:spcPts val="400"/>
              </a:spcBef>
              <a:spcAft>
                <a:spcPts val="0"/>
              </a:spcAft>
              <a:buNone/>
            </a:pPr>
            <a:endParaRPr sz="1200" dirty="0">
              <a:solidFill>
                <a:schemeClr val="dk1"/>
              </a:solidFill>
            </a:endParaRPr>
          </a:p>
        </p:txBody>
      </p:sp>
      <p:sp>
        <p:nvSpPr>
          <p:cNvPr id="86" name="Google Shape;86;p16"/>
          <p:cNvSpPr txBox="1"/>
          <p:nvPr/>
        </p:nvSpPr>
        <p:spPr>
          <a:xfrm>
            <a:off x="5608892" y="3583861"/>
            <a:ext cx="3810000" cy="2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Figure 2:</a:t>
            </a:r>
            <a:r>
              <a:rPr lang="en" sz="1000" dirty="0">
                <a:solidFill>
                  <a:schemeClr val="dk1"/>
                </a:solidFill>
              </a:rPr>
              <a:t> </a:t>
            </a:r>
            <a:r>
              <a:rPr lang="en-IN" sz="1000" dirty="0">
                <a:solidFill>
                  <a:schemeClr val="dk1"/>
                </a:solidFill>
              </a:rPr>
              <a:t>S</a:t>
            </a:r>
            <a:r>
              <a:rPr lang="en" sz="1000" dirty="0">
                <a:solidFill>
                  <a:schemeClr val="dk1"/>
                </a:solidFill>
              </a:rPr>
              <a:t>ample Image</a:t>
            </a:r>
            <a:r>
              <a:rPr lang="en-IN" sz="1000" dirty="0">
                <a:solidFill>
                  <a:schemeClr val="dk1"/>
                </a:solidFill>
              </a:rPr>
              <a:t>s</a:t>
            </a:r>
            <a:r>
              <a:rPr lang="en" sz="1000" dirty="0">
                <a:solidFill>
                  <a:schemeClr val="dk1"/>
                </a:solidFill>
              </a:rPr>
              <a:t> from the dataset</a:t>
            </a:r>
            <a:endParaRPr sz="1000" dirty="0">
              <a:solidFill>
                <a:schemeClr val="dk1"/>
              </a:solidFill>
            </a:endParaRPr>
          </a:p>
          <a:p>
            <a:pPr marL="0" lvl="0" indent="0" algn="l" rtl="0">
              <a:spcBef>
                <a:spcPts val="0"/>
              </a:spcBef>
              <a:spcAft>
                <a:spcPts val="0"/>
              </a:spcAft>
              <a:buNone/>
            </a:pPr>
            <a:endParaRPr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77" y="1298049"/>
            <a:ext cx="3541218" cy="2156012"/>
          </a:xfrm>
          <a:prstGeom prst="rect">
            <a:avLst/>
          </a:prstGeom>
        </p:spPr>
      </p:pic>
      <p:pic>
        <p:nvPicPr>
          <p:cNvPr id="14" name="Google Shape;57;p13"/>
          <p:cNvPicPr preferRelativeResize="0"/>
          <p:nvPr/>
        </p:nvPicPr>
        <p:blipFill>
          <a:blip r:embed="rId4">
            <a:alphaModFix/>
          </a:blip>
          <a:stretch>
            <a:fillRect/>
          </a:stretch>
        </p:blipFill>
        <p:spPr>
          <a:xfrm>
            <a:off x="7287091" y="147783"/>
            <a:ext cx="1710150" cy="584616"/>
          </a:xfrm>
          <a:prstGeom prst="rect">
            <a:avLst/>
          </a:prstGeom>
          <a:noFill/>
          <a:ln>
            <a:noFill/>
          </a:ln>
        </p:spPr>
      </p:pic>
      <p:pic>
        <p:nvPicPr>
          <p:cNvPr id="15" name="Google Shape;117;p26"/>
          <p:cNvPicPr preferRelativeResize="0"/>
          <p:nvPr/>
        </p:nvPicPr>
        <p:blipFill rotWithShape="1">
          <a:blip r:embed="rId5">
            <a:alphaModFix/>
          </a:blip>
          <a:srcRect/>
          <a:stretch/>
        </p:blipFill>
        <p:spPr>
          <a:xfrm>
            <a:off x="8801367" y="4820475"/>
            <a:ext cx="324422" cy="324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08" y="396051"/>
            <a:ext cx="7666384" cy="4351397"/>
          </a:xfrm>
          <a:prstGeom prst="rect">
            <a:avLst/>
          </a:prstGeom>
          <a:ln>
            <a:noFill/>
          </a:ln>
          <a:effectLst>
            <a:softEdge rad="112500"/>
          </a:effectLst>
        </p:spPr>
      </p:pic>
    </p:spTree>
    <p:extLst>
      <p:ext uri="{BB962C8B-B14F-4D97-AF65-F5344CB8AC3E}">
        <p14:creationId xmlns:p14="http://schemas.microsoft.com/office/powerpoint/2010/main" val="352235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 of distribution images</a:t>
            </a:r>
          </a:p>
        </p:txBody>
      </p:sp>
      <p:sp>
        <p:nvSpPr>
          <p:cNvPr id="3" name="Text Placeholder 2"/>
          <p:cNvSpPr>
            <a:spLocks noGrp="1"/>
          </p:cNvSpPr>
          <p:nvPr>
            <p:ph type="body" idx="1"/>
          </p:nvPr>
        </p:nvSpPr>
        <p:spPr/>
        <p:txBody>
          <a:bodyPr/>
          <a:lstStyle/>
          <a:p>
            <a:r>
              <a:rPr lang="en-GB" dirty="0"/>
              <a:t>Tested the final model with images different from the ones used for </a:t>
            </a:r>
            <a:r>
              <a:rPr lang="en-GB" dirty="0" err="1"/>
              <a:t>traning</a:t>
            </a:r>
            <a:r>
              <a:rPr lang="en-GB" dirty="0"/>
              <a:t>.</a:t>
            </a:r>
          </a:p>
          <a:p>
            <a:endParaRPr lang="en-GB" dirty="0"/>
          </a:p>
          <a:p>
            <a:r>
              <a:rPr lang="en-GB" dirty="0">
                <a:hlinkClick r:id="rId2" action="ppaction://hlinkfile"/>
              </a:rPr>
              <a:t>Tod</a:t>
            </a:r>
            <a:endParaRPr lang="en-GB" dirty="0"/>
          </a:p>
          <a:p>
            <a:endParaRPr lang="en-GB" dirty="0"/>
          </a:p>
          <a:p>
            <a:r>
              <a:rPr lang="en-GB" dirty="0">
                <a:hlinkClick r:id="rId3" action="ppaction://hlinkfile"/>
              </a:rPr>
              <a:t>BWresults</a:t>
            </a:r>
            <a:endParaRPr lang="en-GB" dirty="0"/>
          </a:p>
        </p:txBody>
      </p:sp>
    </p:spTree>
    <p:extLst>
      <p:ext uri="{BB962C8B-B14F-4D97-AF65-F5344CB8AC3E}">
        <p14:creationId xmlns:p14="http://schemas.microsoft.com/office/powerpoint/2010/main" val="3401609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428625"/>
            <a:ext cx="6667500" cy="4286250"/>
          </a:xfrm>
          <a:prstGeom prst="rect">
            <a:avLst/>
          </a:prstGeom>
        </p:spPr>
      </p:pic>
    </p:spTree>
    <p:extLst>
      <p:ext uri="{BB962C8B-B14F-4D97-AF65-F5344CB8AC3E}">
        <p14:creationId xmlns:p14="http://schemas.microsoft.com/office/powerpoint/2010/main" val="3936468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428625"/>
            <a:ext cx="6667500" cy="4286250"/>
          </a:xfrm>
          <a:prstGeom prst="rect">
            <a:avLst/>
          </a:prstGeom>
        </p:spPr>
      </p:pic>
    </p:spTree>
    <p:extLst>
      <p:ext uri="{BB962C8B-B14F-4D97-AF65-F5344CB8AC3E}">
        <p14:creationId xmlns:p14="http://schemas.microsoft.com/office/powerpoint/2010/main" val="2300542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428625"/>
            <a:ext cx="6667500" cy="4286250"/>
          </a:xfrm>
          <a:prstGeom prst="rect">
            <a:avLst/>
          </a:prstGeom>
        </p:spPr>
      </p:pic>
    </p:spTree>
    <p:extLst>
      <p:ext uri="{BB962C8B-B14F-4D97-AF65-F5344CB8AC3E}">
        <p14:creationId xmlns:p14="http://schemas.microsoft.com/office/powerpoint/2010/main" val="315930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3602775" y="1765375"/>
            <a:ext cx="5229600" cy="2700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1600"/>
              </a:spcAft>
              <a:buNone/>
            </a:pPr>
            <a:endParaRPr dirty="0">
              <a:solidFill>
                <a:schemeClr val="dk2"/>
              </a:solidFill>
              <a:latin typeface="Questrial"/>
              <a:ea typeface="Questrial"/>
              <a:cs typeface="Questrial"/>
              <a:sym typeface="Questrial"/>
            </a:endParaRPr>
          </a:p>
        </p:txBody>
      </p:sp>
      <p:sp>
        <p:nvSpPr>
          <p:cNvPr id="80" name="Google Shape;80;p16"/>
          <p:cNvSpPr txBox="1"/>
          <p:nvPr/>
        </p:nvSpPr>
        <p:spPr>
          <a:xfrm>
            <a:off x="-38800" y="4334475"/>
            <a:ext cx="41715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1100" dirty="0">
              <a:solidFill>
                <a:schemeClr val="dk2"/>
              </a:solidFill>
              <a:latin typeface="Raleway"/>
              <a:ea typeface="Raleway"/>
              <a:cs typeface="Raleway"/>
              <a:sym typeface="Raleway"/>
            </a:endParaRPr>
          </a:p>
        </p:txBody>
      </p:sp>
      <p:sp>
        <p:nvSpPr>
          <p:cNvPr id="81" name="Google Shape;81;p16"/>
          <p:cNvSpPr txBox="1"/>
          <p:nvPr/>
        </p:nvSpPr>
        <p:spPr>
          <a:xfrm>
            <a:off x="311700" y="1017725"/>
            <a:ext cx="8339400" cy="48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dirty="0">
              <a:latin typeface="Raleway"/>
              <a:ea typeface="Raleway"/>
              <a:cs typeface="Raleway"/>
              <a:sym typeface="Raleway"/>
            </a:endParaRPr>
          </a:p>
        </p:txBody>
      </p:sp>
      <p:sp>
        <p:nvSpPr>
          <p:cNvPr id="82" name="Google Shape;82;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434343"/>
                </a:solidFill>
                <a:latin typeface="Raleway Black"/>
                <a:sym typeface="Questrial"/>
              </a:rPr>
              <a:t> Research questions</a:t>
            </a:r>
            <a:endParaRPr dirty="0">
              <a:solidFill>
                <a:srgbClr val="434343"/>
              </a:solidFill>
              <a:latin typeface="Raleway Black"/>
              <a:sym typeface="Raleway Black"/>
            </a:endParaRPr>
          </a:p>
        </p:txBody>
      </p:sp>
      <p:sp>
        <p:nvSpPr>
          <p:cNvPr id="84" name="Google Shape;84;p16"/>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5</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85" name="Google Shape;85;p16"/>
          <p:cNvSpPr txBox="1"/>
          <p:nvPr/>
        </p:nvSpPr>
        <p:spPr>
          <a:xfrm>
            <a:off x="311700" y="1285875"/>
            <a:ext cx="8708100" cy="3534600"/>
          </a:xfrm>
          <a:prstGeom prst="rect">
            <a:avLst/>
          </a:prstGeom>
          <a:noFill/>
          <a:ln>
            <a:noFill/>
          </a:ln>
        </p:spPr>
        <p:txBody>
          <a:bodyPr spcFirstLastPara="1" wrap="square" lIns="91425" tIns="91425" rIns="91425" bIns="91425" anchor="t" anchorCtr="0">
            <a:noAutofit/>
          </a:bodyPr>
          <a:lstStyle/>
          <a:p>
            <a:pPr marL="342900" indent="-342900">
              <a:lnSpc>
                <a:spcPct val="150000"/>
              </a:lnSpc>
              <a:buFont typeface="+mj-lt"/>
              <a:buAutoNum type="arabicPeriod"/>
            </a:pPr>
            <a:r>
              <a:rPr lang="en-US" sz="1200" dirty="0"/>
              <a:t>Can an image-to-image translation GAN be used to improve the accuracy of character recognition for the images of weathered steel type </a:t>
            </a:r>
            <a:r>
              <a:rPr lang="en-GB" sz="1200" dirty="0"/>
              <a:t>plates?</a:t>
            </a:r>
          </a:p>
          <a:p>
            <a:pPr marL="342900" indent="-342900">
              <a:lnSpc>
                <a:spcPct val="150000"/>
              </a:lnSpc>
              <a:buFont typeface="+mj-lt"/>
              <a:buAutoNum type="arabicPeriod"/>
            </a:pPr>
            <a:endParaRPr lang="en-GB" sz="1200" dirty="0"/>
          </a:p>
          <a:p>
            <a:pPr marL="342900" indent="-342900">
              <a:lnSpc>
                <a:spcPct val="150000"/>
              </a:lnSpc>
              <a:buFont typeface="+mj-lt"/>
              <a:buAutoNum type="arabicPeriod"/>
            </a:pPr>
            <a:r>
              <a:rPr lang="en-US" sz="1200" dirty="0"/>
              <a:t>Can the findings of Zhu et al. and </a:t>
            </a:r>
            <a:r>
              <a:rPr lang="en-US" sz="1200" dirty="0" err="1"/>
              <a:t>Stoller</a:t>
            </a:r>
            <a:r>
              <a:rPr lang="en-US" sz="1200" dirty="0"/>
              <a:t> et al. be used to make up for the few image pairs in the steel type plate dataset?</a:t>
            </a:r>
          </a:p>
          <a:p>
            <a:pPr marL="342900" indent="-342900">
              <a:lnSpc>
                <a:spcPct val="150000"/>
              </a:lnSpc>
              <a:buFont typeface="+mj-lt"/>
              <a:buAutoNum type="arabicPeriod"/>
            </a:pPr>
            <a:endParaRPr lang="en-US" sz="1200" dirty="0"/>
          </a:p>
          <a:p>
            <a:pPr marL="342900" indent="-342900">
              <a:lnSpc>
                <a:spcPct val="150000"/>
              </a:lnSpc>
              <a:buFont typeface="+mj-lt"/>
              <a:buAutoNum type="arabicPeriod"/>
            </a:pPr>
            <a:r>
              <a:rPr lang="en-US" sz="1200" dirty="0"/>
              <a:t>How to evaluate the three different image-to-image translation GAN models under the scope of the thesis and choose the optimal model for the proposed steel type plate recognition system?</a:t>
            </a:r>
          </a:p>
          <a:p>
            <a:pPr marL="342900" indent="-342900">
              <a:lnSpc>
                <a:spcPct val="150000"/>
              </a:lnSpc>
              <a:buFont typeface="+mj-lt"/>
              <a:buAutoNum type="arabicPeriod"/>
            </a:pPr>
            <a:endParaRPr lang="en-US" sz="1200" dirty="0"/>
          </a:p>
          <a:p>
            <a:pPr marL="342900" indent="-342900">
              <a:lnSpc>
                <a:spcPct val="150000"/>
              </a:lnSpc>
              <a:buFont typeface="+mj-lt"/>
              <a:buAutoNum type="arabicPeriod"/>
            </a:pPr>
            <a:r>
              <a:rPr lang="en-US" sz="1200" dirty="0"/>
              <a:t>How good is the proposed OCR engine compared to a commercial OCR tool like Google Vision? How can the performance of the overall frame</a:t>
            </a:r>
            <a:r>
              <a:rPr lang="en-GB" sz="1200" dirty="0"/>
              <a:t>work be measured?</a:t>
            </a:r>
            <a:endParaRPr sz="1100" dirty="0">
              <a:solidFill>
                <a:schemeClr val="dk1"/>
              </a:solidFill>
            </a:endParaRPr>
          </a:p>
        </p:txBody>
      </p:sp>
      <p:pic>
        <p:nvPicPr>
          <p:cNvPr id="10"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1"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95837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202075"/>
            <a:ext cx="8520600" cy="3416400"/>
          </a:xfrm>
          <a:prstGeom prst="rect">
            <a:avLst/>
          </a:prstGeom>
        </p:spPr>
        <p:txBody>
          <a:bodyPr spcFirstLastPara="1" wrap="square" lIns="91425" tIns="91425" rIns="91425" bIns="91425" anchor="t" anchorCtr="0">
            <a:noAutofit/>
          </a:bodyPr>
          <a:lstStyle/>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Created a dataset of steel type plate images from scratch along with its label pairs.</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A framework to generate synthetic data is introduced.</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Investigated three different Image-to-Image translation GANs.</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Explored different evaluation metrics such as SSIM, MSE, and FID for GAN.</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Built the proposed OCR engine by integrating CRAFT text detection and text recognition model. </a:t>
            </a:r>
          </a:p>
          <a:p>
            <a:pPr marL="457200" lvl="0" indent="-323850" algn="just" rtl="0">
              <a:lnSpc>
                <a:spcPct val="200000"/>
              </a:lnSpc>
              <a:spcBef>
                <a:spcPts val="400"/>
              </a:spcBef>
              <a:spcAft>
                <a:spcPts val="0"/>
              </a:spcAft>
              <a:buClr>
                <a:schemeClr val="dk1"/>
              </a:buClr>
              <a:buSzPts val="1500"/>
              <a:buChar char="➔"/>
            </a:pPr>
            <a:r>
              <a:rPr lang="en" sz="1200" dirty="0">
                <a:solidFill>
                  <a:schemeClr val="dk1"/>
                </a:solidFill>
              </a:rPr>
              <a:t>Compared the performance of proposed OCR engine against the Google vision OCR.</a:t>
            </a:r>
          </a:p>
          <a:p>
            <a:pPr marL="457200" lvl="0" indent="-323850" algn="just" rtl="0">
              <a:lnSpc>
                <a:spcPct val="150000"/>
              </a:lnSpc>
              <a:spcBef>
                <a:spcPts val="400"/>
              </a:spcBef>
              <a:spcAft>
                <a:spcPts val="0"/>
              </a:spcAft>
              <a:buClr>
                <a:schemeClr val="dk1"/>
              </a:buClr>
              <a:buSzPts val="1500"/>
              <a:buChar char="➔"/>
            </a:pPr>
            <a:endParaRPr lang="en" sz="1400" dirty="0">
              <a:solidFill>
                <a:schemeClr val="dk1"/>
              </a:solidFill>
            </a:endParaRPr>
          </a:p>
          <a:p>
            <a:pPr marL="114300" lvl="0" indent="0" algn="just" rtl="0">
              <a:lnSpc>
                <a:spcPct val="150000"/>
              </a:lnSpc>
              <a:spcBef>
                <a:spcPts val="0"/>
              </a:spcBef>
              <a:spcAft>
                <a:spcPts val="0"/>
              </a:spcAft>
              <a:buClr>
                <a:schemeClr val="dk1"/>
              </a:buClr>
              <a:buSzPts val="1800"/>
              <a:buNone/>
            </a:pPr>
            <a:r>
              <a:rPr lang="en-US" sz="1400" dirty="0">
                <a:solidFill>
                  <a:schemeClr val="dk1"/>
                </a:solidFill>
              </a:rPr>
              <a:t>                                                   </a:t>
            </a: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GB" sz="2800" dirty="0">
                <a:solidFill>
                  <a:srgbClr val="434343"/>
                </a:solidFill>
                <a:latin typeface="Raleway Black"/>
                <a:sym typeface="Raleway Black"/>
              </a:rPr>
              <a:t>Contributions</a:t>
            </a:r>
            <a:endParaRPr sz="2800" dirty="0">
              <a:solidFill>
                <a:srgbClr val="434343"/>
              </a:solidFill>
              <a:latin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666666"/>
                </a:solidFill>
                <a:latin typeface="Raleway SemiBold"/>
                <a:ea typeface="Raleway SemiBold"/>
                <a:cs typeface="Raleway SemiBold"/>
                <a:sym typeface="Raleway SemiBold"/>
              </a:rPr>
              <a:t>                                                                                                                                                                          </a:t>
            </a:r>
            <a:endParaRPr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None/>
            </a:pPr>
            <a:endParaRPr sz="1200" dirty="0">
              <a:solidFill>
                <a:srgbClr val="666666"/>
              </a:solidFill>
              <a:latin typeface="Raleway SemiBold"/>
              <a:ea typeface="Raleway SemiBold"/>
              <a:cs typeface="Raleway SemiBold"/>
              <a:sym typeface="Raleway SemiBold"/>
            </a:endParaRPr>
          </a:p>
          <a:p>
            <a:pPr lvl="0"/>
            <a:r>
              <a:rPr lang="en-US" sz="1200" dirty="0">
                <a:solidFill>
                  <a:srgbClr val="666666"/>
                </a:solidFill>
                <a:latin typeface="Raleway SemiBold"/>
                <a:ea typeface="Raleway SemiBold"/>
                <a:cs typeface="Raleway SemiBold"/>
                <a:sym typeface="Raleway SemiBold"/>
              </a:rPr>
              <a:t> </a:t>
            </a: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6</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marL="0" lvl="0" indent="0" algn="l" rtl="0">
              <a:spcBef>
                <a:spcPts val="0"/>
              </a:spcBef>
              <a:spcAft>
                <a:spcPts val="0"/>
              </a:spcAft>
              <a:buClr>
                <a:schemeClr val="dk1"/>
              </a:buClr>
              <a:buSzPts val="1100"/>
              <a:buFont typeface="Arial"/>
              <a:buNone/>
            </a:pPr>
            <a:endParaRPr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sp>
        <p:nvSpPr>
          <p:cNvPr id="4" name="TextBox 3"/>
          <p:cNvSpPr txBox="1"/>
          <p:nvPr/>
        </p:nvSpPr>
        <p:spPr>
          <a:xfrm>
            <a:off x="3089102" y="2783317"/>
            <a:ext cx="3723177" cy="253916"/>
          </a:xfrm>
          <a:prstGeom prst="rect">
            <a:avLst/>
          </a:prstGeom>
          <a:noFill/>
        </p:spPr>
        <p:txBody>
          <a:bodyPr wrap="square" rtlCol="0">
            <a:spAutoFit/>
          </a:bodyPr>
          <a:lstStyle/>
          <a:p>
            <a:endParaRPr lang="en-GB" sz="1050" dirty="0">
              <a:solidFill>
                <a:schemeClr val="dk1"/>
              </a:solidFill>
            </a:endParaRPr>
          </a:p>
        </p:txBody>
      </p:sp>
      <p:pic>
        <p:nvPicPr>
          <p:cNvPr id="8"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10"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96278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p:nvPr/>
        </p:nvSpPr>
        <p:spPr>
          <a:xfrm>
            <a:off x="-7900" y="0"/>
            <a:ext cx="9151800" cy="4820400"/>
          </a:xfrm>
          <a:prstGeom prst="rect">
            <a:avLst/>
          </a:prstGeom>
          <a:solidFill>
            <a:schemeClr val="accent5"/>
          </a:solidFill>
          <a:ln w="25400" cap="flat" cmpd="sng">
            <a:solidFill>
              <a:srgbClr val="006E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 name="Google Shape;141;p29"/>
          <p:cNvSpPr txBox="1">
            <a:spLocks noGrp="1"/>
          </p:cNvSpPr>
          <p:nvPr>
            <p:ph type="title"/>
          </p:nvPr>
        </p:nvSpPr>
        <p:spPr>
          <a:xfrm>
            <a:off x="311700" y="21238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FFFFFF"/>
                </a:solidFill>
                <a:latin typeface="Raleway Thin"/>
                <a:ea typeface="Raleway Thin"/>
                <a:cs typeface="Raleway Thin"/>
                <a:sym typeface="Raleway Thin"/>
              </a:rPr>
              <a:t>2. Related works</a:t>
            </a:r>
            <a:endParaRPr dirty="0">
              <a:solidFill>
                <a:srgbClr val="FFFFFF"/>
              </a:solidFill>
              <a:latin typeface="Raleway Thin"/>
              <a:ea typeface="Raleway Thin"/>
              <a:cs typeface="Raleway Thin"/>
              <a:sym typeface="Raleway Thin"/>
            </a:endParaRPr>
          </a:p>
        </p:txBody>
      </p:sp>
      <p:sp>
        <p:nvSpPr>
          <p:cNvPr id="142" name="Google Shape;142;p29"/>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algn="ctr">
              <a:buSzPts val="1200"/>
            </a:pPr>
            <a:r>
              <a:rPr lang="en" sz="1200" dirty="0">
                <a:solidFill>
                  <a:srgbClr val="666666"/>
                </a:solidFill>
                <a:latin typeface="Raleway Thin"/>
                <a:ea typeface="Raleway Thin"/>
                <a:cs typeface="Raleway Thin"/>
                <a:sym typeface="Raleway Thin"/>
              </a:rPr>
              <a:t>Genie Enterprise Inc, Ludwigshafen                                                                                                              University of Hildesheim </a:t>
            </a:r>
            <a:endParaRPr lang="en-US" sz="1200" dirty="0">
              <a:solidFill>
                <a:srgbClr val="666666"/>
              </a:solidFill>
              <a:latin typeface="Raleway SemiBold"/>
              <a:ea typeface="Raleway SemiBold"/>
              <a:cs typeface="Raleway SemiBold"/>
              <a:sym typeface="Raleway SemiBold"/>
            </a:endParaRPr>
          </a:p>
        </p:txBody>
      </p:sp>
      <p:pic>
        <p:nvPicPr>
          <p:cNvPr id="143" name="Google Shape;143;p29"/>
          <p:cNvPicPr preferRelativeResize="0"/>
          <p:nvPr/>
        </p:nvPicPr>
        <p:blipFill rotWithShape="1">
          <a:blip r:embed="rId3">
            <a:alphaModFix/>
          </a:blip>
          <a:srcRect/>
          <a:stretch/>
        </p:blipFill>
        <p:spPr>
          <a:xfrm>
            <a:off x="4409789" y="4820475"/>
            <a:ext cx="324422" cy="324000"/>
          </a:xfrm>
          <a:prstGeom prst="rect">
            <a:avLst/>
          </a:prstGeom>
          <a:noFill/>
          <a:ln>
            <a:noFill/>
          </a:ln>
        </p:spPr>
      </p:pic>
    </p:spTree>
    <p:extLst>
      <p:ext uri="{BB962C8B-B14F-4D97-AF65-F5344CB8AC3E}">
        <p14:creationId xmlns:p14="http://schemas.microsoft.com/office/powerpoint/2010/main" val="421259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1093900"/>
            <a:ext cx="8520600" cy="3416400"/>
          </a:xfrm>
          <a:prstGeom prst="rect">
            <a:avLst/>
          </a:prstGeom>
        </p:spPr>
        <p:txBody>
          <a:bodyPr spcFirstLastPara="1" wrap="square" lIns="91425" tIns="91425" rIns="91425" bIns="91425" anchor="t" anchorCtr="0">
            <a:noAutofit/>
          </a:bodyPr>
          <a:lstStyle/>
          <a:p>
            <a:pPr indent="-323850" algn="just">
              <a:lnSpc>
                <a:spcPct val="200000"/>
              </a:lnSpc>
              <a:spcBef>
                <a:spcPts val="400"/>
              </a:spcBef>
              <a:buClr>
                <a:schemeClr val="dk1"/>
              </a:buClr>
              <a:buSzPts val="1500"/>
              <a:buFont typeface="Arial"/>
              <a:buChar char="➔"/>
            </a:pPr>
            <a:endParaRPr lang="en-IN" sz="1200" dirty="0">
              <a:solidFill>
                <a:schemeClr val="dk1"/>
              </a:solidFill>
            </a:endParaRPr>
          </a:p>
          <a:p>
            <a:pPr indent="-323850" algn="just">
              <a:lnSpc>
                <a:spcPct val="200000"/>
              </a:lnSpc>
              <a:spcBef>
                <a:spcPts val="400"/>
              </a:spcBef>
              <a:buClr>
                <a:schemeClr val="dk1"/>
              </a:buClr>
              <a:buSzPts val="1500"/>
              <a:buFont typeface="Arial"/>
              <a:buChar char="➔"/>
            </a:pPr>
            <a:r>
              <a:rPr lang="en-IN" sz="1200" dirty="0">
                <a:solidFill>
                  <a:schemeClr val="dk1"/>
                </a:solidFill>
              </a:rPr>
              <a:t>The works of Aniket V et al. </a:t>
            </a:r>
            <a:r>
              <a:rPr lang="en-IN" sz="1200" baseline="30000" dirty="0">
                <a:solidFill>
                  <a:schemeClr val="dk1"/>
                </a:solidFill>
              </a:rPr>
              <a:t>[1]</a:t>
            </a:r>
            <a:r>
              <a:rPr lang="en-IN" sz="1200" dirty="0">
                <a:solidFill>
                  <a:schemeClr val="dk1"/>
                </a:solidFill>
              </a:rPr>
              <a:t>, Wang Yu et al. </a:t>
            </a:r>
            <a:r>
              <a:rPr lang="en-IN" sz="1200" baseline="30000" dirty="0">
                <a:solidFill>
                  <a:schemeClr val="dk1"/>
                </a:solidFill>
              </a:rPr>
              <a:t>[2]</a:t>
            </a:r>
            <a:r>
              <a:rPr lang="en-IN" sz="1200" dirty="0">
                <a:solidFill>
                  <a:schemeClr val="dk1"/>
                </a:solidFill>
              </a:rPr>
              <a:t>, Vilem et al. </a:t>
            </a:r>
            <a:r>
              <a:rPr lang="en-IN" sz="1200" baseline="30000" dirty="0">
                <a:solidFill>
                  <a:schemeClr val="dk1"/>
                </a:solidFill>
              </a:rPr>
              <a:t>[3]</a:t>
            </a:r>
            <a:r>
              <a:rPr lang="en-IN" sz="1200" dirty="0">
                <a:solidFill>
                  <a:schemeClr val="dk1"/>
                </a:solidFill>
              </a:rPr>
              <a:t>, used different approaches to extract text from steel plates, metal surfaces, engine and chassis parts.</a:t>
            </a:r>
          </a:p>
          <a:p>
            <a:pPr indent="-323850" algn="just">
              <a:lnSpc>
                <a:spcPct val="200000"/>
              </a:lnSpc>
              <a:spcBef>
                <a:spcPts val="400"/>
              </a:spcBef>
              <a:buClr>
                <a:schemeClr val="dk1"/>
              </a:buClr>
              <a:buSzPts val="1500"/>
              <a:buFont typeface="Arial"/>
              <a:buChar char="➔"/>
            </a:pPr>
            <a:r>
              <a:rPr lang="en-US" sz="1200" dirty="0" err="1">
                <a:solidFill>
                  <a:schemeClr val="dk1"/>
                </a:solidFill>
              </a:rPr>
              <a:t>Raka</a:t>
            </a:r>
            <a:r>
              <a:rPr lang="en-US" sz="1200" dirty="0">
                <a:solidFill>
                  <a:schemeClr val="dk1"/>
                </a:solidFill>
              </a:rPr>
              <a:t> and Agrawal </a:t>
            </a:r>
            <a:r>
              <a:rPr lang="en-US" sz="1200" baseline="30000" dirty="0">
                <a:solidFill>
                  <a:schemeClr val="dk1"/>
                </a:solidFill>
              </a:rPr>
              <a:t>[12] </a:t>
            </a:r>
            <a:r>
              <a:rPr lang="en-US" sz="1200" dirty="0">
                <a:solidFill>
                  <a:schemeClr val="dk1"/>
                </a:solidFill>
              </a:rPr>
              <a:t>proposed an algorithm based on K - Nearest </a:t>
            </a:r>
            <a:r>
              <a:rPr lang="en-US" sz="1200" dirty="0" err="1">
                <a:solidFill>
                  <a:schemeClr val="dk1"/>
                </a:solidFill>
              </a:rPr>
              <a:t>Neighbour</a:t>
            </a:r>
            <a:r>
              <a:rPr lang="en-US" sz="1200" dirty="0">
                <a:solidFill>
                  <a:schemeClr val="dk1"/>
                </a:solidFill>
              </a:rPr>
              <a:t> (KNN) for reading embossed text from credit/debit cards.</a:t>
            </a:r>
          </a:p>
          <a:p>
            <a:pPr indent="-323850" algn="just">
              <a:lnSpc>
                <a:spcPct val="200000"/>
              </a:lnSpc>
              <a:spcBef>
                <a:spcPts val="400"/>
              </a:spcBef>
              <a:buClr>
                <a:schemeClr val="dk1"/>
              </a:buClr>
              <a:buSzPts val="1500"/>
              <a:buFont typeface="Arial"/>
              <a:buChar char="➔"/>
            </a:pPr>
            <a:r>
              <a:rPr lang="en-US" sz="1200" dirty="0">
                <a:solidFill>
                  <a:schemeClr val="dk1"/>
                </a:solidFill>
              </a:rPr>
              <a:t>Hu et al. </a:t>
            </a:r>
            <a:r>
              <a:rPr lang="en-US" sz="1200" baseline="30000" dirty="0">
                <a:solidFill>
                  <a:schemeClr val="dk1"/>
                </a:solidFill>
              </a:rPr>
              <a:t>[24]</a:t>
            </a:r>
            <a:r>
              <a:rPr lang="en-US" sz="1200" dirty="0">
                <a:solidFill>
                  <a:schemeClr val="dk1"/>
                </a:solidFill>
              </a:rPr>
              <a:t> used CNN for enhancing the character recognition of embossed characters of the shoe soles.</a:t>
            </a:r>
          </a:p>
          <a:p>
            <a:pPr lvl="0" indent="-323850" algn="just">
              <a:lnSpc>
                <a:spcPct val="150000"/>
              </a:lnSpc>
              <a:buClr>
                <a:schemeClr val="dk1"/>
              </a:buClr>
              <a:buSzPts val="1500"/>
              <a:buChar char="➔"/>
            </a:pPr>
            <a:endParaRPr lang="en-IN" sz="1400" dirty="0">
              <a:solidFill>
                <a:schemeClr val="dk1"/>
              </a:solidFill>
            </a:endParaRPr>
          </a:p>
          <a:p>
            <a:pPr marL="133350" indent="0" algn="just">
              <a:lnSpc>
                <a:spcPct val="150000"/>
              </a:lnSpc>
              <a:buClr>
                <a:schemeClr val="dk1"/>
              </a:buClr>
              <a:buSzPts val="1500"/>
              <a:buNone/>
            </a:pPr>
            <a:endParaRPr lang="en" sz="1400" dirty="0">
              <a:solidFill>
                <a:schemeClr val="dk1"/>
              </a:solidFill>
            </a:endParaRPr>
          </a:p>
          <a:p>
            <a:pPr marL="133350" lvl="0" indent="0" algn="just">
              <a:lnSpc>
                <a:spcPct val="150000"/>
              </a:lnSpc>
              <a:buClr>
                <a:schemeClr val="dk1"/>
              </a:buClr>
              <a:buSzPts val="1500"/>
              <a:buNone/>
            </a:pPr>
            <a:endParaRPr lang="en-IN" sz="1400" dirty="0">
              <a:solidFill>
                <a:schemeClr val="dk1"/>
              </a:solidFill>
            </a:endParaRPr>
          </a:p>
          <a:p>
            <a:pPr marL="133350" lvl="0" indent="0" algn="just" rtl="0">
              <a:lnSpc>
                <a:spcPct val="150000"/>
              </a:lnSpc>
              <a:spcBef>
                <a:spcPts val="0"/>
              </a:spcBef>
              <a:spcAft>
                <a:spcPts val="0"/>
              </a:spcAft>
              <a:buClr>
                <a:schemeClr val="dk1"/>
              </a:buClr>
              <a:buSzPts val="1500"/>
              <a:buNone/>
            </a:pPr>
            <a:endParaRPr sz="1400" dirty="0">
              <a:solidFill>
                <a:schemeClr val="dk1"/>
              </a:solidFill>
            </a:endParaRPr>
          </a:p>
          <a:p>
            <a:pPr marL="0" lvl="0" indent="0" algn="l" rtl="0">
              <a:spcBef>
                <a:spcPts val="0"/>
              </a:spcBef>
              <a:spcAft>
                <a:spcPts val="1600"/>
              </a:spcAft>
              <a:buNone/>
            </a:pPr>
            <a:endParaRPr dirty="0">
              <a:solidFill>
                <a:srgbClr val="434343"/>
              </a:solidFill>
              <a:latin typeface="Questrial"/>
              <a:ea typeface="Questrial"/>
              <a:cs typeface="Questrial"/>
              <a:sym typeface="Questrial"/>
            </a:endParaRPr>
          </a:p>
        </p:txBody>
      </p:sp>
      <p:sp>
        <p:nvSpPr>
          <p:cNvPr id="71" name="Google Shape;71;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aleway SemiBold"/>
                <a:ea typeface="Raleway SemiBold"/>
                <a:cs typeface="Raleway SemiBold"/>
                <a:sym typeface="Raleway SemiBold"/>
              </a:rPr>
              <a:t>Supervisor:​ Mofassir ul Islam Arif                                                                                                 University of Hildesheim, June 19th, 2019</a:t>
            </a:r>
            <a:endParaRPr sz="1200" dirty="0">
              <a:solidFill>
                <a:srgbClr val="666666"/>
              </a:solidFill>
              <a:latin typeface="Raleway SemiBold"/>
              <a:ea typeface="Raleway SemiBold"/>
              <a:cs typeface="Raleway SemiBold"/>
              <a:sym typeface="Raleway SemiBold"/>
            </a:endParaRPr>
          </a:p>
        </p:txBody>
      </p:sp>
      <p:sp>
        <p:nvSpPr>
          <p:cNvPr id="72" name="Google Shape;72;p15"/>
          <p:cNvSpPr txBox="1"/>
          <p:nvPr/>
        </p:nvSpPr>
        <p:spPr>
          <a:xfrm>
            <a:off x="311700" y="427375"/>
            <a:ext cx="8520600" cy="572700"/>
          </a:xfrm>
          <a:prstGeom prst="rect">
            <a:avLst/>
          </a:prstGeom>
          <a:noFill/>
          <a:ln>
            <a:noFill/>
          </a:ln>
        </p:spPr>
        <p:txBody>
          <a:bodyPr spcFirstLastPara="1" wrap="square" lIns="91425" tIns="91425" rIns="91425" bIns="91425" anchor="t" anchorCtr="0">
            <a:noAutofit/>
          </a:bodyPr>
          <a:lstStyle/>
          <a:p>
            <a:pPr marL="50800" lvl="0" algn="l" rtl="0">
              <a:spcBef>
                <a:spcPts val="0"/>
              </a:spcBef>
              <a:spcAft>
                <a:spcPts val="0"/>
              </a:spcAft>
              <a:buClr>
                <a:srgbClr val="434343"/>
              </a:buClr>
              <a:buSzPts val="2800"/>
            </a:pPr>
            <a:r>
              <a:rPr lang="en" sz="2800" dirty="0">
                <a:solidFill>
                  <a:srgbClr val="434343"/>
                </a:solidFill>
                <a:latin typeface="Raleway Black"/>
                <a:ea typeface="Raleway Black"/>
                <a:cs typeface="Raleway Black"/>
                <a:sym typeface="Raleway Black"/>
              </a:rPr>
              <a:t> </a:t>
            </a:r>
            <a:r>
              <a:rPr lang="en-IN" sz="2800" dirty="0">
                <a:solidFill>
                  <a:srgbClr val="434343"/>
                </a:solidFill>
                <a:latin typeface="Raleway Black"/>
                <a:ea typeface="Raleway Black"/>
                <a:cs typeface="Raleway Black"/>
                <a:sym typeface="Raleway Black"/>
              </a:rPr>
              <a:t>Related works</a:t>
            </a:r>
            <a:r>
              <a:rPr lang="en" sz="2800" dirty="0">
                <a:solidFill>
                  <a:srgbClr val="434343"/>
                </a:solidFill>
                <a:latin typeface="Raleway Black"/>
                <a:ea typeface="Raleway Black"/>
                <a:cs typeface="Raleway Black"/>
                <a:sym typeface="Raleway Black"/>
              </a:rPr>
              <a:t> </a:t>
            </a:r>
            <a:endParaRPr sz="2800" dirty="0">
              <a:solidFill>
                <a:srgbClr val="434343"/>
              </a:solidFill>
              <a:latin typeface="Raleway Black"/>
              <a:ea typeface="Raleway Black"/>
              <a:cs typeface="Raleway Black"/>
              <a:sym typeface="Raleway Black"/>
            </a:endParaRPr>
          </a:p>
        </p:txBody>
      </p:sp>
      <p:sp>
        <p:nvSpPr>
          <p:cNvPr id="73" name="Google Shape;73;p15"/>
          <p:cNvSpPr/>
          <p:nvPr/>
        </p:nvSpPr>
        <p:spPr>
          <a:xfrm>
            <a:off x="-7900" y="4820475"/>
            <a:ext cx="9144000" cy="324000"/>
          </a:xfrm>
          <a:prstGeom prst="rect">
            <a:avLst/>
          </a:prstGeom>
          <a:solidFill>
            <a:srgbClr val="EFEFEF"/>
          </a:solidFill>
          <a:ln>
            <a:noFill/>
          </a:ln>
        </p:spPr>
        <p:txBody>
          <a:bodyPr spcFirstLastPara="1" wrap="square" lIns="91425" tIns="91425" rIns="91425" bIns="91425" anchor="ctr" anchorCtr="0">
            <a:noAutofit/>
          </a:bodyPr>
          <a:lstStyle/>
          <a:p>
            <a:pPr lvl="0"/>
            <a:r>
              <a:rPr lang="en-US" sz="1200" dirty="0">
                <a:solidFill>
                  <a:srgbClr val="666666"/>
                </a:solidFill>
                <a:latin typeface="Raleway SemiBold"/>
                <a:ea typeface="Raleway SemiBold"/>
                <a:cs typeface="Raleway SemiBold"/>
                <a:sym typeface="Raleway SemiBold"/>
              </a:rPr>
              <a:t> </a:t>
            </a:r>
          </a:p>
          <a:p>
            <a:pPr lvl="0"/>
            <a:endParaRPr lang="en-US" sz="1200" dirty="0">
              <a:solidFill>
                <a:srgbClr val="666666"/>
              </a:solidFill>
              <a:latin typeface="Raleway SemiBold"/>
              <a:ea typeface="Raleway SemiBold"/>
              <a:cs typeface="Raleway SemiBold"/>
              <a:sym typeface="Raleway SemiBold"/>
            </a:endParaRPr>
          </a:p>
          <a:p>
            <a:pPr lvl="0"/>
            <a:r>
              <a:rPr lang="en-US" sz="1000" dirty="0">
                <a:solidFill>
                  <a:srgbClr val="666666"/>
                </a:solidFill>
                <a:latin typeface="Raleway SemiBold"/>
                <a:ea typeface="Raleway SemiBold"/>
                <a:cs typeface="Raleway SemiBold"/>
                <a:sym typeface="Raleway SemiBold"/>
              </a:rPr>
              <a:t>Thesis Defense - Improving character recognition of engraved/embossed steel type plates using GAN generated Image                        </a:t>
            </a:r>
            <a:r>
              <a:rPr lang="en-US" sz="1200" dirty="0">
                <a:solidFill>
                  <a:srgbClr val="666666"/>
                </a:solidFill>
                <a:latin typeface="Raleway SemiBold"/>
                <a:ea typeface="Raleway SemiBold"/>
                <a:cs typeface="Raleway SemiBold"/>
                <a:sym typeface="Raleway SemiBold"/>
              </a:rPr>
              <a:t>7</a:t>
            </a:r>
            <a:r>
              <a:rPr lang="en-AE" sz="1200" dirty="0">
                <a:solidFill>
                  <a:srgbClr val="666666"/>
                </a:solidFill>
                <a:latin typeface="Raleway SemiBold"/>
                <a:ea typeface="Raleway SemiBold"/>
                <a:cs typeface="Raleway SemiBold"/>
                <a:sym typeface="Raleway SemiBold"/>
              </a:rPr>
              <a:t>/37</a:t>
            </a:r>
            <a:endParaRPr lang="en-US" sz="1200" dirty="0">
              <a:solidFill>
                <a:srgbClr val="666666"/>
              </a:solidFill>
              <a:latin typeface="Raleway SemiBold"/>
              <a:ea typeface="Raleway SemiBold"/>
              <a:cs typeface="Raleway SemiBold"/>
              <a:sym typeface="Raleway SemiBold"/>
            </a:endParaRPr>
          </a:p>
          <a:p>
            <a:pPr lvl="0">
              <a:buSzPts val="1100"/>
            </a:pPr>
            <a:endParaRPr lang="en-US" sz="1200" dirty="0">
              <a:solidFill>
                <a:srgbClr val="666666"/>
              </a:solidFill>
              <a:latin typeface="Raleway SemiBold"/>
              <a:ea typeface="Raleway SemiBold"/>
              <a:cs typeface="Raleway SemiBold"/>
              <a:sym typeface="Raleway SemiBold"/>
            </a:endParaRPr>
          </a:p>
          <a:p>
            <a:pPr marL="0" lvl="0" indent="0" algn="ctr" rtl="0">
              <a:spcBef>
                <a:spcPts val="0"/>
              </a:spcBef>
              <a:spcAft>
                <a:spcPts val="0"/>
              </a:spcAft>
              <a:buNone/>
            </a:pPr>
            <a:endParaRPr sz="1200" dirty="0">
              <a:solidFill>
                <a:srgbClr val="666666"/>
              </a:solidFill>
              <a:latin typeface="Raleway SemiBold"/>
              <a:ea typeface="Raleway SemiBold"/>
              <a:cs typeface="Raleway SemiBold"/>
              <a:sym typeface="Raleway SemiBold"/>
            </a:endParaRPr>
          </a:p>
        </p:txBody>
      </p:sp>
      <p:pic>
        <p:nvPicPr>
          <p:cNvPr id="7" name="Google Shape;57;p13"/>
          <p:cNvPicPr preferRelativeResize="0"/>
          <p:nvPr/>
        </p:nvPicPr>
        <p:blipFill>
          <a:blip r:embed="rId3">
            <a:alphaModFix/>
          </a:blip>
          <a:stretch>
            <a:fillRect/>
          </a:stretch>
        </p:blipFill>
        <p:spPr>
          <a:xfrm>
            <a:off x="7287091" y="147783"/>
            <a:ext cx="1710150" cy="584616"/>
          </a:xfrm>
          <a:prstGeom prst="rect">
            <a:avLst/>
          </a:prstGeom>
          <a:noFill/>
          <a:ln>
            <a:noFill/>
          </a:ln>
        </p:spPr>
      </p:pic>
      <p:pic>
        <p:nvPicPr>
          <p:cNvPr id="9" name="Google Shape;117;p26"/>
          <p:cNvPicPr preferRelativeResize="0"/>
          <p:nvPr/>
        </p:nvPicPr>
        <p:blipFill rotWithShape="1">
          <a:blip r:embed="rId4">
            <a:alphaModFix/>
          </a:blip>
          <a:srcRect/>
          <a:stretch/>
        </p:blipFill>
        <p:spPr>
          <a:xfrm>
            <a:off x="8801367" y="4820475"/>
            <a:ext cx="324422" cy="324000"/>
          </a:xfrm>
          <a:prstGeom prst="rect">
            <a:avLst/>
          </a:prstGeom>
          <a:noFill/>
          <a:ln>
            <a:noFill/>
          </a:ln>
        </p:spPr>
      </p:pic>
    </p:spTree>
    <p:extLst>
      <p:ext uri="{BB962C8B-B14F-4D97-AF65-F5344CB8AC3E}">
        <p14:creationId xmlns:p14="http://schemas.microsoft.com/office/powerpoint/2010/main" val="12196408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10761</TotalTime>
  <Words>4540</Words>
  <Application>Microsoft Office PowerPoint</Application>
  <PresentationFormat>On-screen Show (16:9)</PresentationFormat>
  <Paragraphs>542</Paragraphs>
  <Slides>54</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Raleway Black</vt:lpstr>
      <vt:lpstr>Arial</vt:lpstr>
      <vt:lpstr>Raleway</vt:lpstr>
      <vt:lpstr>Raleway Thin</vt:lpstr>
      <vt:lpstr>Alata</vt:lpstr>
      <vt:lpstr>Raleway SemiBold</vt:lpstr>
      <vt:lpstr>Questrial</vt:lpstr>
      <vt:lpstr>Simple Light</vt:lpstr>
      <vt:lpstr>PowerPoint Presentation</vt:lpstr>
      <vt:lpstr>Overview</vt:lpstr>
      <vt:lpstr>1. Introduction</vt:lpstr>
      <vt:lpstr>PowerPoint Presentation</vt:lpstr>
      <vt:lpstr> The problem statement</vt:lpstr>
      <vt:lpstr> Research questions</vt:lpstr>
      <vt:lpstr>PowerPoint Presentation</vt:lpstr>
      <vt:lpstr>2. Related works</vt:lpstr>
      <vt:lpstr>PowerPoint Presentation</vt:lpstr>
      <vt:lpstr>PowerPoint Presentation</vt:lpstr>
      <vt:lpstr>3. Baselines &amp; Approach</vt:lpstr>
      <vt:lpstr>Baselines - GAN</vt:lpstr>
      <vt:lpstr>Pix2pix GAN</vt:lpstr>
      <vt:lpstr>CycleGAN</vt:lpstr>
      <vt:lpstr>Pix2pix &amp; Cycle GAN architecture</vt:lpstr>
      <vt:lpstr>Factor GAN</vt:lpstr>
      <vt:lpstr>Factor GAN architecture</vt:lpstr>
      <vt:lpstr>Comparison of GANs</vt:lpstr>
      <vt:lpstr>OCR methodology</vt:lpstr>
      <vt:lpstr>Text detection</vt:lpstr>
      <vt:lpstr>Text recognition</vt:lpstr>
      <vt:lpstr>Google Vision OCR</vt:lpstr>
      <vt:lpstr>The overall framework</vt:lpstr>
      <vt:lpstr>4. Dataset</vt:lpstr>
      <vt:lpstr>PowerPoint Presentation</vt:lpstr>
      <vt:lpstr>Preparation of data pairs</vt:lpstr>
      <vt:lpstr>PowerPoint Presentation</vt:lpstr>
      <vt:lpstr>PowerPoint Presentation</vt:lpstr>
      <vt:lpstr>5. Experiments</vt:lpstr>
      <vt:lpstr>PowerPoint Presentation</vt:lpstr>
      <vt:lpstr>Best parameter settings</vt:lpstr>
      <vt:lpstr>Evaluation metrics for GAN</vt:lpstr>
      <vt:lpstr>PowerPoint Presentation</vt:lpstr>
      <vt:lpstr>6. Results &amp; Analysis</vt:lpstr>
      <vt:lpstr>Qualitative Results</vt:lpstr>
      <vt:lpstr>Quantitative Results</vt:lpstr>
      <vt:lpstr>Evaluation using Google Vision OCR</vt:lpstr>
      <vt:lpstr>Evaluation using the proposed OCR</vt:lpstr>
      <vt:lpstr>Comparison of impact of GAN on both  OCR engines</vt:lpstr>
      <vt:lpstr>7.Conclusion</vt:lpstr>
      <vt:lpstr> Answers to the research questions</vt:lpstr>
      <vt:lpstr>Insights</vt:lpstr>
      <vt:lpstr>Limitations</vt:lpstr>
      <vt:lpstr>Future works</vt:lpstr>
      <vt:lpstr>References</vt:lpstr>
      <vt:lpstr>References</vt:lpstr>
      <vt:lpstr>References</vt:lpstr>
      <vt:lpstr>References</vt:lpstr>
      <vt:lpstr>PowerPoint Presentation</vt:lpstr>
      <vt:lpstr>PowerPoint Presentation</vt:lpstr>
      <vt:lpstr>Out of distribution images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Kalai</dc:creator>
  <cp:lastModifiedBy>Kalai</cp:lastModifiedBy>
  <cp:revision>981</cp:revision>
  <dcterms:modified xsi:type="dcterms:W3CDTF">2020-08-18T13:04:29Z</dcterms:modified>
</cp:coreProperties>
</file>